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8" r:id="rId2"/>
    <p:sldId id="261" r:id="rId3"/>
    <p:sldId id="260" r:id="rId4"/>
    <p:sldId id="259" r:id="rId5"/>
    <p:sldId id="262" r:id="rId6"/>
    <p:sldId id="263" r:id="rId7"/>
    <p:sldId id="265" r:id="rId8"/>
    <p:sldId id="267" r:id="rId9"/>
    <p:sldId id="306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89" r:id="rId28"/>
    <p:sldId id="291" r:id="rId29"/>
    <p:sldId id="292" r:id="rId30"/>
    <p:sldId id="293" r:id="rId31"/>
    <p:sldId id="295" r:id="rId32"/>
    <p:sldId id="296" r:id="rId33"/>
    <p:sldId id="297" r:id="rId34"/>
    <p:sldId id="294" r:id="rId35"/>
    <p:sldId id="298" r:id="rId36"/>
    <p:sldId id="308" r:id="rId37"/>
    <p:sldId id="309" r:id="rId38"/>
    <p:sldId id="310" r:id="rId39"/>
    <p:sldId id="311" r:id="rId40"/>
    <p:sldId id="312" r:id="rId41"/>
    <p:sldId id="299" r:id="rId42"/>
    <p:sldId id="300" r:id="rId43"/>
    <p:sldId id="301" r:id="rId4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BD8B5-A324-4C3A-BF34-E6473D02E499}" type="datetimeFigureOut">
              <a:rPr lang="hu-HU" smtClean="0"/>
              <a:t>2019. 02. 14.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09BE5-38C3-4B54-B843-1BE024E93E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097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DA2F4-9FF3-4F17-8DE2-B15FF4B50E9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08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5502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0012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5305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7940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2617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hgghfg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750B1-2BE7-4BEB-8708-1EF77B7F6085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7105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912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7285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1722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65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1509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9617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574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832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9178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8550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6831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325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875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0683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56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DA2F4-9FF3-4F17-8DE2-B15FF4B50E9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652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5744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1040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27263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6565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7187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43914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563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8135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2719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12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06197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40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584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95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488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060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DA2F4-9FF3-4F17-8DE2-B15FF4B50E9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260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8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9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2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859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38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0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8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4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5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3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0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0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6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gazrt.hu/tamogatasok/hazai_tamogatasok/nea_es_civil_tamogatasok/2019_evi_palyazati_felhivasok/" TargetMode="External"/><Relationship Id="rId2" Type="http://schemas.openxmlformats.org/officeDocument/2006/relationships/hyperlink" Target="http://www.civil.info.hu/web/nea/palyazato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tmp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s://eper.emet.hu/paly/palybelep.aspx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tmp"/><Relationship Id="rId5" Type="http://schemas.openxmlformats.org/officeDocument/2006/relationships/hyperlink" Target="http://www.bgazrt.hu/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tmp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tmp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tmp"/><Relationship Id="rId4" Type="http://schemas.openxmlformats.org/officeDocument/2006/relationships/image" Target="../media/image42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tmp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tmp"/><Relationship Id="rId4" Type="http://schemas.openxmlformats.org/officeDocument/2006/relationships/image" Target="../media/image46.tm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civil.info.hu/web/nea/honlapterkep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ivil.info.hu/web/nea" TargetMode="External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ivil.info.hu/" TargetMode="External"/><Relationship Id="rId11" Type="http://schemas.openxmlformats.org/officeDocument/2006/relationships/image" Target="../media/image49.tmp"/><Relationship Id="rId5" Type="http://schemas.openxmlformats.org/officeDocument/2006/relationships/hyperlink" Target="http://birosag.hu/allampolgaroknak/civil-szervezetek/civil-szervezetek-nevjegyzeke-kereses" TargetMode="External"/><Relationship Id="rId10" Type="http://schemas.openxmlformats.org/officeDocument/2006/relationships/image" Target="../media/image48.tmp"/><Relationship Id="rId4" Type="http://schemas.openxmlformats.org/officeDocument/2006/relationships/hyperlink" Target="https://eper.emet.hu/paly/palybelep.aspx" TargetMode="External"/><Relationship Id="rId9" Type="http://schemas.openxmlformats.org/officeDocument/2006/relationships/hyperlink" Target="http://civil.info.hu/web/nea/tamogatasok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tmp"/><Relationship Id="rId5" Type="http://schemas.openxmlformats.org/officeDocument/2006/relationships/hyperlink" Target="http://bgazrt.hu/tamogatasok/nea/2019_evi_palyazati_felhivasok/" TargetMode="External"/><Relationship Id="rId4" Type="http://schemas.openxmlformats.org/officeDocument/2006/relationships/hyperlink" Target="http://www.bgazrt.hu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://birosag.hu/allampolgaroknak/civil-szervezetek/civil-szervezetek-nevjegyzeke-kereses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hyperlink" Target="http://www.eper.hu/" TargetMode="External"/><Relationship Id="rId5" Type="http://schemas.openxmlformats.org/officeDocument/2006/relationships/hyperlink" Target="http://www.emet.gov.hu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mp"/><Relationship Id="rId4" Type="http://schemas.openxmlformats.org/officeDocument/2006/relationships/hyperlink" Target="http://www.civil.info.hu/web/nea/palyazati-dokumentumo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08108" y="922713"/>
            <a:ext cx="8596667" cy="2362002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Tájékoztató az EPER pályázati folyamatáról</a:t>
            </a:r>
            <a:br>
              <a:rPr lang="hu-H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Nemzeti Együttműködési Alap</a:t>
            </a:r>
            <a: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2019.02.12-13.</a:t>
            </a:r>
            <a:r>
              <a:rPr lang="hu-HU" sz="3200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hu-HU" sz="32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hu-HU" sz="3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857678" y="6367346"/>
            <a:ext cx="195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www.civil.info.hu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4" y="3114736"/>
            <a:ext cx="2162477" cy="2181529"/>
          </a:xfrm>
          <a:prstGeom prst="rect">
            <a:avLst/>
          </a:prstGeom>
        </p:spPr>
      </p:pic>
      <p:pic>
        <p:nvPicPr>
          <p:cNvPr id="6" name="Kép hely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7129"/>
          <a:stretch>
            <a:fillRect/>
          </a:stretch>
        </p:blipFill>
        <p:spPr>
          <a:xfrm>
            <a:off x="10172206" y="96644"/>
            <a:ext cx="1889600" cy="69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709" y="455872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680117" y="455872"/>
            <a:ext cx="608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Adatvédelmi </a:t>
            </a:r>
            <a:r>
              <a:rPr lang="hu-HU" sz="3600" b="1" dirty="0" smtClean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nyilatkozat</a:t>
            </a: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17" y="1233723"/>
            <a:ext cx="6812529" cy="4857403"/>
          </a:xfrm>
          <a:prstGeom prst="rect">
            <a:avLst/>
          </a:prstGeom>
        </p:spPr>
      </p:pic>
      <p:sp>
        <p:nvSpPr>
          <p:cNvPr id="11" name="Ellipszis buborék 10"/>
          <p:cNvSpPr/>
          <p:nvPr/>
        </p:nvSpPr>
        <p:spPr>
          <a:xfrm>
            <a:off x="7612278" y="3877580"/>
            <a:ext cx="2836591" cy="1832245"/>
          </a:xfrm>
          <a:prstGeom prst="wedgeEllipseCallout">
            <a:avLst>
              <a:gd name="adj1" fmla="val -98786"/>
              <a:gd name="adj2" fmla="val -12839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7768024" y="3877582"/>
            <a:ext cx="24834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Cambria" panose="02040503050406030204" pitchFamily="18" charset="0"/>
              </a:rPr>
              <a:t>Arra a hivatalos képviselő(k)re kell kitölteni, aki(k) az EPER „partner” </a:t>
            </a:r>
            <a:r>
              <a:rPr lang="hu-HU" sz="1400" dirty="0" smtClean="0">
                <a:latin typeface="Cambria" panose="02040503050406030204" pitchFamily="18" charset="0"/>
              </a:rPr>
              <a:t>adatokon szerepel(nek), </a:t>
            </a:r>
            <a:r>
              <a:rPr lang="hu-HU" sz="1400" dirty="0">
                <a:latin typeface="Cambria" panose="02040503050406030204" pitchFamily="18" charset="0"/>
              </a:rPr>
              <a:t>továbbá a </a:t>
            </a:r>
            <a:r>
              <a:rPr lang="hu-HU" sz="1400" dirty="0" smtClean="0">
                <a:latin typeface="Cambria" panose="02040503050406030204" pitchFamily="18" charset="0"/>
              </a:rPr>
              <a:t>kapcsolattartóra</a:t>
            </a:r>
            <a:r>
              <a:rPr lang="hu-HU" sz="1400" dirty="0">
                <a:latin typeface="Cambria" panose="02040503050406030204" pitchFamily="18" charset="0"/>
              </a:rPr>
              <a:t>, ha a „projektadatok” lapfülön megadásra került.</a:t>
            </a:r>
          </a:p>
        </p:txBody>
      </p:sp>
      <p:sp>
        <p:nvSpPr>
          <p:cNvPr id="13" name="Ellipszis buborék 12"/>
          <p:cNvSpPr/>
          <p:nvPr/>
        </p:nvSpPr>
        <p:spPr>
          <a:xfrm>
            <a:off x="7612278" y="3877581"/>
            <a:ext cx="2836591" cy="1832245"/>
          </a:xfrm>
          <a:prstGeom prst="wedgeEllipseCallout">
            <a:avLst>
              <a:gd name="adj1" fmla="val -99040"/>
              <a:gd name="adj2" fmla="val -8905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98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325" y="396302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3273866" y="396302"/>
            <a:ext cx="3627037" cy="63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Pályázati folyamat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050215" y="1473472"/>
            <a:ext cx="8074337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D0D0D"/>
                </a:solidFill>
                <a:latin typeface="Cambria" panose="02040503050406030204" pitchFamily="18" charset="0"/>
              </a:rPr>
              <a:t>Kiírások, pályázati kategóriák és azok egymásra épülése:</a:t>
            </a:r>
          </a:p>
          <a:p>
            <a:endParaRPr lang="hu-HU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hu-HU" dirty="0">
                <a:latin typeface="Cambria"/>
                <a:ea typeface="Calibri"/>
                <a:cs typeface="Times New Roman"/>
              </a:rPr>
              <a:t>Helyi és területi hatókörű civil szervezetek egyszerűsített támogatása 2019. című pályázat kiírás kódja: NEA-19-EG (továbbiakban: Egyszerűsített kiírás). Pályázati kiírás kategóriáinak kódjai:</a:t>
            </a:r>
            <a:endParaRPr lang="hu-HU" dirty="0"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"/>
            </a:pPr>
            <a:r>
              <a:rPr lang="hu-HU" dirty="0">
                <a:latin typeface="Cambria"/>
                <a:ea typeface="Calibri"/>
                <a:cs typeface="Times New Roman"/>
              </a:rPr>
              <a:t>Közösségi környezet kollégium esetében: NEA-KK-19-EG</a:t>
            </a:r>
            <a:endParaRPr lang="hu-HU" dirty="0"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"/>
            </a:pPr>
            <a:r>
              <a:rPr lang="hu-HU" dirty="0">
                <a:latin typeface="Cambria"/>
                <a:ea typeface="Calibri"/>
                <a:cs typeface="Times New Roman"/>
              </a:rPr>
              <a:t>Mobilitás és alkalmazkodás kollégium esetében: NEA-MA-19-EG</a:t>
            </a:r>
            <a:endParaRPr lang="hu-HU" dirty="0"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"/>
            </a:pPr>
            <a:r>
              <a:rPr lang="hu-HU" dirty="0">
                <a:latin typeface="Cambria"/>
                <a:ea typeface="Calibri"/>
                <a:cs typeface="Times New Roman"/>
              </a:rPr>
              <a:t>Nemzeti összetartozás kollégium esetében: NEA-NO-19-EG</a:t>
            </a:r>
            <a:endParaRPr lang="hu-HU" dirty="0"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Font typeface="Symbol"/>
              <a:buChar char=""/>
            </a:pPr>
            <a:r>
              <a:rPr lang="hu-HU" dirty="0">
                <a:latin typeface="Cambria"/>
                <a:ea typeface="Calibri"/>
                <a:cs typeface="Times New Roman"/>
              </a:rPr>
              <a:t>Társadalmi felelősségvállalás kollégium esetében: NEA-TF-19-EG</a:t>
            </a:r>
            <a:endParaRPr lang="hu-HU" dirty="0"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Symbol"/>
              <a:buChar char=""/>
            </a:pPr>
            <a:r>
              <a:rPr lang="hu-HU" dirty="0">
                <a:latin typeface="Cambria"/>
                <a:ea typeface="Calibri"/>
                <a:cs typeface="Times New Roman"/>
              </a:rPr>
              <a:t>Új nemzedékek jövőjéért kollégium esetében: </a:t>
            </a:r>
            <a:r>
              <a:rPr lang="hu-HU" dirty="0" smtClean="0">
                <a:latin typeface="Cambria"/>
                <a:ea typeface="Calibri"/>
                <a:cs typeface="Times New Roman"/>
              </a:rPr>
              <a:t>NEA-UN-19-EG</a:t>
            </a:r>
            <a:endParaRPr lang="hu-HU" dirty="0">
              <a:solidFill>
                <a:srgbClr val="0D0D0D"/>
              </a:solidFill>
              <a:latin typeface="Cambria" panose="02040503050406030204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17" y="4928541"/>
            <a:ext cx="8430828" cy="41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8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12" y="419385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3223380" y="383446"/>
            <a:ext cx="3627037" cy="63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Pályázati folyamat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243748" y="895405"/>
            <a:ext cx="7271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200" dirty="0">
                <a:solidFill>
                  <a:srgbClr val="0D0D0D"/>
                </a:solidFill>
                <a:latin typeface="Cambria" panose="02040503050406030204" pitchFamily="18" charset="0"/>
              </a:rPr>
              <a:t>A „Civil szervezetek működésének biztosítására vagy szakmai programjának megvalósítására és működésének biztosítására fordítható összevont támogatás 2019.” című pályázati kiírások kódjai és kategóriái:</a:t>
            </a:r>
          </a:p>
          <a:p>
            <a:r>
              <a:rPr lang="hu-HU" sz="1200" dirty="0">
                <a:solidFill>
                  <a:srgbClr val="0D0D0D"/>
                </a:solidFill>
                <a:latin typeface="Cambria" panose="02040503050406030204" pitchFamily="18" charset="0"/>
              </a:rPr>
              <a:t>•	Közösségi környezet kollégium esetében a kiírás kódja: NEA-KK-19-Ö</a:t>
            </a:r>
          </a:p>
          <a:p>
            <a:pPr lvl="1"/>
            <a:r>
              <a:rPr lang="hu-HU" sz="1200" dirty="0">
                <a:solidFill>
                  <a:srgbClr val="0D0D0D"/>
                </a:solidFill>
                <a:latin typeface="Cambria" panose="02040503050406030204" pitchFamily="18" charset="0"/>
              </a:rPr>
              <a:t>o	NEA-KK-19-Ö-M kategória kódú működési költségek támogatása</a:t>
            </a:r>
          </a:p>
          <a:p>
            <a:pPr lvl="1"/>
            <a:r>
              <a:rPr lang="hu-HU" sz="1200" dirty="0">
                <a:solidFill>
                  <a:srgbClr val="0D0D0D"/>
                </a:solidFill>
                <a:latin typeface="Cambria" panose="02040503050406030204" pitchFamily="18" charset="0"/>
              </a:rPr>
              <a:t>o	NEA-KK-19-Ö-V kategória kódú szakmai programok és működési költségek támogatása</a:t>
            </a:r>
          </a:p>
          <a:p>
            <a:r>
              <a:rPr lang="hu-HU" sz="1200" dirty="0">
                <a:solidFill>
                  <a:srgbClr val="0D0D0D"/>
                </a:solidFill>
                <a:latin typeface="Cambria" panose="02040503050406030204" pitchFamily="18" charset="0"/>
              </a:rPr>
              <a:t>•	Mobilitás és alkalmazkodás kollégium esetében a kiírás kódja: NEA-MA-19-Ö</a:t>
            </a:r>
          </a:p>
          <a:p>
            <a:pPr lvl="1"/>
            <a:r>
              <a:rPr lang="hu-HU" sz="1200" dirty="0">
                <a:solidFill>
                  <a:srgbClr val="0D0D0D"/>
                </a:solidFill>
                <a:latin typeface="Cambria" panose="02040503050406030204" pitchFamily="18" charset="0"/>
              </a:rPr>
              <a:t>o	NEA-MA-19-Ö-M kategória kódú működési költségek támogatása</a:t>
            </a:r>
          </a:p>
          <a:p>
            <a:pPr lvl="1"/>
            <a:r>
              <a:rPr lang="hu-HU" sz="1200" dirty="0">
                <a:solidFill>
                  <a:srgbClr val="0D0D0D"/>
                </a:solidFill>
                <a:latin typeface="Cambria" panose="02040503050406030204" pitchFamily="18" charset="0"/>
              </a:rPr>
              <a:t>o	NEA-MA-19-Ö-V kategória kódú szakmai programok és működési költségek támogatása</a:t>
            </a:r>
          </a:p>
          <a:p>
            <a:r>
              <a:rPr lang="hu-HU" sz="1200" dirty="0">
                <a:solidFill>
                  <a:srgbClr val="0D0D0D"/>
                </a:solidFill>
                <a:latin typeface="Cambria" panose="02040503050406030204" pitchFamily="18" charset="0"/>
              </a:rPr>
              <a:t>•	Nemzeti összetartozás kollégium esetében a kiírás kódja: NEA-NO-19-Ö</a:t>
            </a:r>
          </a:p>
          <a:p>
            <a:pPr lvl="1"/>
            <a:r>
              <a:rPr lang="hu-HU" sz="1200" dirty="0">
                <a:solidFill>
                  <a:srgbClr val="0D0D0D"/>
                </a:solidFill>
                <a:latin typeface="Cambria" panose="02040503050406030204" pitchFamily="18" charset="0"/>
              </a:rPr>
              <a:t>o	NEA-NO-19-Ö-M kategória kódú működési költségek támogatása</a:t>
            </a:r>
          </a:p>
          <a:p>
            <a:pPr lvl="1"/>
            <a:r>
              <a:rPr lang="hu-HU" sz="1200" dirty="0">
                <a:solidFill>
                  <a:srgbClr val="0D0D0D"/>
                </a:solidFill>
                <a:latin typeface="Cambria" panose="02040503050406030204" pitchFamily="18" charset="0"/>
              </a:rPr>
              <a:t>o	NEA-NO-19-Ö-V kategória kódú szakmai programok és működési költségek támogatása</a:t>
            </a:r>
          </a:p>
          <a:p>
            <a:r>
              <a:rPr lang="hu-HU" sz="1200" dirty="0">
                <a:solidFill>
                  <a:srgbClr val="0D0D0D"/>
                </a:solidFill>
                <a:latin typeface="Cambria" panose="02040503050406030204" pitchFamily="18" charset="0"/>
              </a:rPr>
              <a:t>•	Társadalmi felelősségvállalás kollégium esetében a kiírás kódja: NEA-TF-19-Ö</a:t>
            </a:r>
          </a:p>
          <a:p>
            <a:pPr lvl="1"/>
            <a:r>
              <a:rPr lang="hu-HU" sz="1200" dirty="0">
                <a:solidFill>
                  <a:srgbClr val="0D0D0D"/>
                </a:solidFill>
                <a:latin typeface="Cambria" panose="02040503050406030204" pitchFamily="18" charset="0"/>
              </a:rPr>
              <a:t>o	NEA-TF-19-Ö-M kategória kódú működési költségek támogatása</a:t>
            </a:r>
          </a:p>
          <a:p>
            <a:pPr lvl="1"/>
            <a:r>
              <a:rPr lang="hu-HU" sz="1200" dirty="0">
                <a:solidFill>
                  <a:srgbClr val="0D0D0D"/>
                </a:solidFill>
                <a:latin typeface="Cambria" panose="02040503050406030204" pitchFamily="18" charset="0"/>
              </a:rPr>
              <a:t>o	NEA-TF-19-Ö-V kategória kódú szakmai programok és működési költségek támogatása</a:t>
            </a:r>
          </a:p>
          <a:p>
            <a:r>
              <a:rPr lang="hu-HU" sz="1200" dirty="0">
                <a:solidFill>
                  <a:srgbClr val="0D0D0D"/>
                </a:solidFill>
                <a:latin typeface="Cambria" panose="02040503050406030204" pitchFamily="18" charset="0"/>
              </a:rPr>
              <a:t>•	Új nemzedékek jövőjéért kollégium esetében a kiírás kódja: NEA-UN-19-Ö</a:t>
            </a:r>
          </a:p>
          <a:p>
            <a:pPr lvl="1"/>
            <a:r>
              <a:rPr lang="hu-HU" sz="1200" dirty="0">
                <a:solidFill>
                  <a:srgbClr val="0D0D0D"/>
                </a:solidFill>
                <a:latin typeface="Cambria" panose="02040503050406030204" pitchFamily="18" charset="0"/>
              </a:rPr>
              <a:t>o	NEA-UN-19-Ö-M kategória kódú működési költségek támogatása</a:t>
            </a:r>
          </a:p>
          <a:p>
            <a:pPr lvl="1"/>
            <a:r>
              <a:rPr lang="hu-HU" sz="1200" dirty="0">
                <a:solidFill>
                  <a:srgbClr val="0D0D0D"/>
                </a:solidFill>
                <a:latin typeface="Cambria" panose="02040503050406030204" pitchFamily="18" charset="0"/>
              </a:rPr>
              <a:t>o	NEA-UN-19-Ö-V kategória kódú szakmai programok és működési költségek támogatása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29" y="4403165"/>
            <a:ext cx="4868940" cy="176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518" y="469153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3375392" y="397276"/>
            <a:ext cx="3627037" cy="63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Pályázati folyamat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635803" y="963595"/>
            <a:ext cx="710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D0D0D"/>
                </a:solidFill>
                <a:latin typeface="Cambria" panose="02040503050406030204" pitchFamily="18" charset="0"/>
              </a:rPr>
              <a:t>Pályázati kategóriák megtekintése, kiválasztása és a pályázat beadása</a:t>
            </a:r>
          </a:p>
        </p:txBody>
      </p:sp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03" y="1300988"/>
            <a:ext cx="7005553" cy="3931308"/>
          </a:xfrm>
          <a:prstGeom prst="rect">
            <a:avLst/>
          </a:prstGeom>
        </p:spPr>
      </p:pic>
      <p:sp>
        <p:nvSpPr>
          <p:cNvPr id="12" name="Ellipszis buborék 4"/>
          <p:cNvSpPr/>
          <p:nvPr/>
        </p:nvSpPr>
        <p:spPr>
          <a:xfrm>
            <a:off x="4115315" y="4847632"/>
            <a:ext cx="1784195" cy="685265"/>
          </a:xfrm>
          <a:prstGeom prst="wedgeEllipseCallout">
            <a:avLst>
              <a:gd name="adj1" fmla="val -64753"/>
              <a:gd name="adj2" fmla="val -122010"/>
            </a:avLst>
          </a:prstGeom>
          <a:noFill/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hu-HU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226827" y="4990994"/>
            <a:ext cx="1672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tartalomjegyzék</a:t>
            </a:r>
          </a:p>
        </p:txBody>
      </p:sp>
    </p:spTree>
    <p:extLst>
      <p:ext uri="{BB962C8B-B14F-4D97-AF65-F5344CB8AC3E}">
        <p14:creationId xmlns:p14="http://schemas.microsoft.com/office/powerpoint/2010/main" val="17647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517" y="47270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918763" y="698241"/>
            <a:ext cx="8617847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600"/>
              </a:spcBef>
            </a:pPr>
            <a:r>
              <a:rPr lang="hu-HU" b="1" dirty="0">
                <a:solidFill>
                  <a:srgbClr val="0D0D0D"/>
                </a:solidFill>
                <a:latin typeface="Cambria" panose="02040503050406030204" pitchFamily="18" charset="0"/>
              </a:rPr>
              <a:t>Figyelem: </a:t>
            </a:r>
            <a:r>
              <a:rPr lang="hu-HU" dirty="0">
                <a:solidFill>
                  <a:srgbClr val="0D0D0D"/>
                </a:solidFill>
                <a:latin typeface="Cambria" panose="02040503050406030204" pitchFamily="18" charset="0"/>
              </a:rPr>
              <a:t>A pályázói felületek publikálásának időpontjai (így a pályázatok benyújtására nyitva álló időintervallumok is) eltérnek</a:t>
            </a:r>
            <a:r>
              <a:rPr lang="hu-HU" dirty="0" smtClean="0">
                <a:solidFill>
                  <a:srgbClr val="0D0D0D"/>
                </a:solidFill>
                <a:latin typeface="Cambria" panose="02040503050406030204" pitchFamily="18" charset="0"/>
              </a:rPr>
              <a:t>!</a:t>
            </a:r>
            <a:endParaRPr lang="en-US" dirty="0" smtClean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1600"/>
              </a:spcBef>
            </a:pP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Változás: az egyszerűsített pályázati kategóriák indítására kollégiumonként eltérő napokon kerül sor!</a:t>
            </a:r>
            <a:endParaRPr lang="hu-H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998089" y="4837254"/>
            <a:ext cx="8459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600"/>
              </a:spcBef>
            </a:pPr>
            <a:r>
              <a:rPr lang="hu-HU" dirty="0">
                <a:solidFill>
                  <a:srgbClr val="0D0D0D"/>
                </a:solidFill>
                <a:latin typeface="Cambria" panose="02040503050406030204" pitchFamily="18" charset="0"/>
              </a:rPr>
              <a:t>Az </a:t>
            </a:r>
            <a:r>
              <a:rPr lang="hu-HU" b="1" dirty="0">
                <a:solidFill>
                  <a:srgbClr val="0D0D0D"/>
                </a:solidFill>
                <a:latin typeface="Cambria" panose="02040503050406030204" pitchFamily="18" charset="0"/>
              </a:rPr>
              <a:t>egyszerűsített</a:t>
            </a:r>
            <a:r>
              <a:rPr lang="hu-HU" dirty="0">
                <a:solidFill>
                  <a:srgbClr val="0D0D0D"/>
                </a:solidFill>
                <a:latin typeface="Cambria" panose="02040503050406030204" pitchFamily="18" charset="0"/>
              </a:rPr>
              <a:t> kiíráshoz tartozó kategóriák </a:t>
            </a:r>
            <a:r>
              <a:rPr lang="hu-HU" b="1" dirty="0">
                <a:solidFill>
                  <a:srgbClr val="0D0D0D"/>
                </a:solidFill>
                <a:latin typeface="Cambria" panose="02040503050406030204" pitchFamily="18" charset="0"/>
              </a:rPr>
              <a:t>pályázói felület</a:t>
            </a:r>
            <a:r>
              <a:rPr lang="hu-HU" dirty="0">
                <a:solidFill>
                  <a:srgbClr val="0D0D0D"/>
                </a:solidFill>
                <a:latin typeface="Cambria" panose="02040503050406030204" pitchFamily="18" charset="0"/>
              </a:rPr>
              <a:t>ei csak </a:t>
            </a:r>
            <a:r>
              <a:rPr lang="hu-HU" b="1" dirty="0">
                <a:solidFill>
                  <a:srgbClr val="0D0D0D"/>
                </a:solidFill>
                <a:latin typeface="Cambria" panose="02040503050406030204" pitchFamily="18" charset="0"/>
              </a:rPr>
              <a:t>2019. február </a:t>
            </a:r>
            <a:r>
              <a:rPr lang="hu-HU" b="1" dirty="0" smtClean="0">
                <a:solidFill>
                  <a:srgbClr val="0D0D0D"/>
                </a:solidFill>
                <a:latin typeface="Cambria" panose="02040503050406030204" pitchFamily="18" charset="0"/>
              </a:rPr>
              <a:t>2</a:t>
            </a:r>
            <a:r>
              <a:rPr lang="en-US" b="1" dirty="0" smtClean="0">
                <a:solidFill>
                  <a:srgbClr val="0D0D0D"/>
                </a:solidFill>
                <a:latin typeface="Cambria" panose="02040503050406030204" pitchFamily="18" charset="0"/>
              </a:rPr>
              <a:t>5</a:t>
            </a:r>
            <a:r>
              <a:rPr lang="hu-HU" b="1" dirty="0" smtClean="0">
                <a:solidFill>
                  <a:srgbClr val="0D0D0D"/>
                </a:solidFill>
                <a:latin typeface="Cambria" panose="02040503050406030204" pitchFamily="18" charset="0"/>
              </a:rPr>
              <a:t>-</a:t>
            </a:r>
            <a:r>
              <a:rPr lang="hu-HU" b="1" dirty="0" err="1" smtClean="0">
                <a:solidFill>
                  <a:srgbClr val="0D0D0D"/>
                </a:solidFill>
                <a:latin typeface="Cambria" panose="02040503050406030204" pitchFamily="18" charset="0"/>
              </a:rPr>
              <a:t>től</a:t>
            </a:r>
            <a:r>
              <a:rPr lang="hu-HU" dirty="0" smtClean="0">
                <a:solidFill>
                  <a:srgbClr val="0D0D0D"/>
                </a:solidFill>
                <a:latin typeface="Cambria" panose="02040503050406030204" pitchFamily="18" charset="0"/>
              </a:rPr>
              <a:t> </a:t>
            </a:r>
            <a:r>
              <a:rPr lang="hu-HU" dirty="0">
                <a:solidFill>
                  <a:srgbClr val="0D0D0D"/>
                </a:solidFill>
                <a:latin typeface="Cambria" panose="02040503050406030204" pitchFamily="18" charset="0"/>
              </a:rPr>
              <a:t>lesznek elérhetőek!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339162"/>
              </p:ext>
            </p:extLst>
          </p:nvPr>
        </p:nvGraphicFramePr>
        <p:xfrm>
          <a:off x="1039910" y="2210347"/>
          <a:ext cx="8216900" cy="2428875"/>
        </p:xfrm>
        <a:graphic>
          <a:graphicData uri="http://schemas.openxmlformats.org/drawingml/2006/table">
            <a:tbl>
              <a:tblPr/>
              <a:tblGrid>
                <a:gridCol w="2465705">
                  <a:extLst>
                    <a:ext uri="{9D8B030D-6E8A-4147-A177-3AD203B41FA5}">
                      <a16:colId xmlns:a16="http://schemas.microsoft.com/office/drawing/2014/main" val="4283881580"/>
                    </a:ext>
                  </a:extLst>
                </a:gridCol>
                <a:gridCol w="1919183">
                  <a:extLst>
                    <a:ext uri="{9D8B030D-6E8A-4147-A177-3AD203B41FA5}">
                      <a16:colId xmlns:a16="http://schemas.microsoft.com/office/drawing/2014/main" val="3338064664"/>
                    </a:ext>
                  </a:extLst>
                </a:gridCol>
                <a:gridCol w="1916006">
                  <a:extLst>
                    <a:ext uri="{9D8B030D-6E8A-4147-A177-3AD203B41FA5}">
                      <a16:colId xmlns:a16="http://schemas.microsoft.com/office/drawing/2014/main" val="732092950"/>
                    </a:ext>
                  </a:extLst>
                </a:gridCol>
                <a:gridCol w="1916006">
                  <a:extLst>
                    <a:ext uri="{9D8B030D-6E8A-4147-A177-3AD203B41FA5}">
                      <a16:colId xmlns:a16="http://schemas.microsoft.com/office/drawing/2014/main" val="913783941"/>
                    </a:ext>
                  </a:extLst>
                </a:gridCol>
              </a:tblGrid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Kollégium megnevezése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Pályázat beadási határidő (nyitva levő pályázati felületek)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18409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Összevont kiírás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Helyi és területi hatókörű civil szervezetek egyszerűsített támogatása 2019.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233780"/>
                  </a:ext>
                </a:extLst>
              </a:tr>
              <a:tr h="10953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Civil szervezetek működésének biztosítására fordítható összevont támogatás 2019.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Civil szervezetek szakmai programjának megvalósítására és működésének biztosítására fordítható összevont támogatás 2019.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5763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Közösségi környezet kollégium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2019.01.16-2019.02.15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2019.01.16-2019.02.15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2019.02.25-2019.03.27.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005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Mobilitás és alkalmazkodás kollégium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2019.01.16-2019.02.18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2019.01.16-2019.02.18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2019.02.26-2019.03.28.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646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Nemzeti összetartozás kollégium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2019.01.16-2019.02.19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2019.01.16-2019.02.19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2019.02.27-2019.03.29.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1331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Társadalmi felelősségvállalás kollégium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2019.01.16-2019.02.20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2019.01.16-2019.02.20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2019.02.28-2019.03.30.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935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Új nemzedékek jövőjéért kollégium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2019.01.16-2019.02.21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2019.01.16-2019.02.21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2019.03.01-2019.03.31.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271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7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517" y="47270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529919"/>
              </p:ext>
            </p:extLst>
          </p:nvPr>
        </p:nvGraphicFramePr>
        <p:xfrm>
          <a:off x="1174865" y="1408834"/>
          <a:ext cx="7791450" cy="4543107"/>
        </p:xfrm>
        <a:graphic>
          <a:graphicData uri="http://schemas.openxmlformats.org/drawingml/2006/table">
            <a:tbl>
              <a:tblPr firstRow="1" bandRow="1"/>
              <a:tblGrid>
                <a:gridCol w="214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01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Kollégium</a:t>
                      </a:r>
                      <a:endParaRPr lang="hu-HU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Benyújtási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időszak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vége</a:t>
                      </a:r>
                      <a:endParaRPr lang="hu-HU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Támogatási időszak kezdő időpontja</a:t>
                      </a:r>
                      <a:endParaRPr lang="hu-HU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Támogatási időszak záró időpontja</a:t>
                      </a:r>
                      <a:endParaRPr lang="hu-HU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Elszámolási határidő</a:t>
                      </a:r>
                      <a:endParaRPr lang="hu-HU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1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Közösségi környezet kollégium</a:t>
                      </a:r>
                      <a:endParaRPr lang="hu-HU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2019.02.15.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2019.04.01.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2020.03.31.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2020.04.30.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1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Mobilitás és alkalmazkodás kollégium</a:t>
                      </a:r>
                      <a:endParaRPr lang="hu-HU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2019.02.18.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2019.04.01.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2020.03.31.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2020.04.30.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1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Nemzeti összetartozás kollégium</a:t>
                      </a:r>
                      <a:endParaRPr lang="hu-HU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2019.02.19.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2019.04.01.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2020.03.31.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2020.04.30.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1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Társadalmi felelősségvállalás kollégium</a:t>
                      </a:r>
                      <a:endParaRPr lang="hu-HU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2019.02.20.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2019.04.01.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2020.03.31.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2020.04.30.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1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Új nemzedékek jövőjéért kollégium</a:t>
                      </a:r>
                      <a:endParaRPr lang="hu-HU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2019.02.21. 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2019.04.01.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2020.03.31.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2020.04.30.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ím 1"/>
          <p:cNvSpPr txBox="1">
            <a:spLocks/>
          </p:cNvSpPr>
          <p:nvPr/>
        </p:nvSpPr>
        <p:spPr>
          <a:xfrm>
            <a:off x="1174865" y="598344"/>
            <a:ext cx="779145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Az összevont pályázatok benyújtásának határideje és a támogatási időszak</a:t>
            </a:r>
            <a:r>
              <a:rPr lang="hu-HU" sz="1600" dirty="0" smtClean="0">
                <a:latin typeface="Cambria" panose="02040503050406030204" pitchFamily="18" charset="0"/>
              </a:rPr>
              <a:t/>
            </a:r>
            <a:br>
              <a:rPr lang="hu-HU" sz="1600" dirty="0" smtClean="0">
                <a:latin typeface="Cambria" panose="02040503050406030204" pitchFamily="18" charset="0"/>
              </a:rPr>
            </a:br>
            <a:endParaRPr lang="hu-HU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517" y="47270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689956" y="598344"/>
            <a:ext cx="8670175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Az 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egyszerűsített</a:t>
            </a:r>
            <a:r>
              <a:rPr lang="hu-H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hu-H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pályázatok </a:t>
            </a:r>
            <a:r>
              <a:rPr lang="hu-H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benyújtás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 időszakának</a:t>
            </a:r>
            <a:r>
              <a:rPr lang="hu-H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kezdete</a:t>
            </a:r>
            <a:r>
              <a:rPr lang="hu-H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hu-H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és a támogatási időszak</a:t>
            </a:r>
            <a:r>
              <a:rPr lang="hu-HU" sz="1600" dirty="0" smtClean="0">
                <a:latin typeface="Cambria" panose="02040503050406030204" pitchFamily="18" charset="0"/>
              </a:rPr>
              <a:t/>
            </a:r>
            <a:br>
              <a:rPr lang="hu-HU" sz="1600" dirty="0" smtClean="0">
                <a:latin typeface="Cambria" panose="02040503050406030204" pitchFamily="18" charset="0"/>
              </a:rPr>
            </a:br>
            <a:endParaRPr lang="hu-HU" sz="1600" dirty="0">
              <a:latin typeface="Cambria" panose="02040503050406030204" pitchFamily="18" charset="0"/>
            </a:endParaRPr>
          </a:p>
        </p:txBody>
      </p:sp>
      <p:graphicFrame>
        <p:nvGraphicFramePr>
          <p:cNvPr id="5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649271"/>
              </p:ext>
            </p:extLst>
          </p:nvPr>
        </p:nvGraphicFramePr>
        <p:xfrm>
          <a:off x="1216602" y="1516899"/>
          <a:ext cx="7791450" cy="4543107"/>
        </p:xfrm>
        <a:graphic>
          <a:graphicData uri="http://schemas.openxmlformats.org/drawingml/2006/table">
            <a:tbl>
              <a:tblPr firstRow="1" bandRow="1"/>
              <a:tblGrid>
                <a:gridCol w="214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01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Kollégium</a:t>
                      </a:r>
                      <a:endParaRPr lang="hu-HU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Benyújtás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időszak kezdete</a:t>
                      </a:r>
                      <a:endParaRPr lang="hu-HU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Támogatási időszak kezdő időpontja</a:t>
                      </a:r>
                      <a:endParaRPr lang="hu-HU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Támogatási időszak záró időpontja</a:t>
                      </a:r>
                      <a:endParaRPr lang="hu-HU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Elszámolási határidő</a:t>
                      </a:r>
                      <a:endParaRPr lang="hu-HU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1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Közösségi környezet kollégium</a:t>
                      </a:r>
                      <a:endParaRPr lang="hu-HU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2.25</a:t>
                      </a:r>
                      <a:r>
                        <a:rPr lang="hu-HU" sz="1400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2019.04.01.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2020.03.31.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2020.04.30.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1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Mobilitás és alkalmazkodás kollégium</a:t>
                      </a:r>
                      <a:endParaRPr lang="hu-HU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2.26</a:t>
                      </a:r>
                      <a:r>
                        <a:rPr lang="hu-HU" sz="1400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2019.04.01.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2020.03.31.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2020.04.30.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1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Nemzeti összetartozás kollégium</a:t>
                      </a:r>
                      <a:endParaRPr lang="hu-HU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hu-HU" sz="1400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.27.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2019.04.01.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2020.03.31.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2020.04.30.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1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Társadalmi felelősségvállalás kollégium</a:t>
                      </a:r>
                      <a:endParaRPr lang="hu-HU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hu-HU" sz="1400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.2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hu-HU" sz="1400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2019.04.01.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2020.03.31.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2020.04.30.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1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Új nemzedékek jövőjéért kollégium</a:t>
                      </a:r>
                      <a:endParaRPr lang="hu-HU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2019.03.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01</a:t>
                      </a:r>
                      <a:r>
                        <a:rPr lang="hu-HU" sz="1400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2019.04.01.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2020.03.31.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2020.04.30.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5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743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Keretösszeg</a:t>
            </a:r>
            <a:endParaRPr lang="hu-HU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275" y="1197033"/>
            <a:ext cx="8886612" cy="4862945"/>
          </a:xfrm>
        </p:spPr>
        <p:txBody>
          <a:bodyPr/>
          <a:lstStyle/>
          <a:p>
            <a:r>
              <a:rPr lang="hu-HU" b="1" u="sng" dirty="0">
                <a:latin typeface="Cambria" panose="02040503050406030204" pitchFamily="18" charset="0"/>
              </a:rPr>
              <a:t>Az összevont pályázatok támogatására rendelkezésre álló keretösszeg mértéke</a:t>
            </a:r>
            <a:r>
              <a:rPr lang="hu-HU" b="1" dirty="0">
                <a:latin typeface="Cambria" panose="02040503050406030204" pitchFamily="18" charset="0"/>
              </a:rPr>
              <a:t/>
            </a:r>
            <a:br>
              <a:rPr lang="hu-HU" b="1" dirty="0">
                <a:latin typeface="Cambria" panose="02040503050406030204" pitchFamily="18" charset="0"/>
              </a:rPr>
            </a:br>
            <a:r>
              <a:rPr lang="hu-HU" dirty="0" smtClean="0">
                <a:latin typeface="Cambria" panose="02040503050406030204" pitchFamily="18" charset="0"/>
              </a:rPr>
              <a:t>A </a:t>
            </a:r>
            <a:r>
              <a:rPr lang="hu-HU" dirty="0">
                <a:latin typeface="Cambria" panose="02040503050406030204" pitchFamily="18" charset="0"/>
              </a:rPr>
              <a:t>rendelkezésre álló forrás Magyarország 2019. évi központi költségvetéséről szóló 2018. évi L. törvény alapján:</a:t>
            </a:r>
            <a:br>
              <a:rPr lang="hu-HU" dirty="0">
                <a:latin typeface="Cambria" panose="02040503050406030204" pitchFamily="18" charset="0"/>
              </a:rPr>
            </a:br>
            <a:r>
              <a:rPr lang="hu-HU" dirty="0">
                <a:latin typeface="Cambria" panose="02040503050406030204" pitchFamily="18" charset="0"/>
              </a:rPr>
              <a:t>3 522 980 000 Ft.</a:t>
            </a:r>
            <a:br>
              <a:rPr lang="hu-HU" dirty="0">
                <a:latin typeface="Cambria" panose="02040503050406030204" pitchFamily="18" charset="0"/>
              </a:rPr>
            </a:br>
            <a:r>
              <a:rPr lang="hu-HU" dirty="0">
                <a:latin typeface="Cambria" panose="02040503050406030204" pitchFamily="18" charset="0"/>
              </a:rPr>
              <a:t/>
            </a:r>
            <a:br>
              <a:rPr lang="hu-HU" dirty="0">
                <a:latin typeface="Cambria" panose="02040503050406030204" pitchFamily="18" charset="0"/>
              </a:rPr>
            </a:br>
            <a:r>
              <a:rPr lang="hu-HU" dirty="0">
                <a:latin typeface="Cambria" panose="02040503050406030204" pitchFamily="18" charset="0"/>
              </a:rPr>
              <a:t>A keretösszeg a Kollégiumok között egyenlő arányban </a:t>
            </a:r>
            <a:r>
              <a:rPr lang="hu-HU" dirty="0" smtClean="0">
                <a:latin typeface="Cambria" panose="02040503050406030204" pitchFamily="18" charset="0"/>
              </a:rPr>
              <a:t>( 704 </a:t>
            </a:r>
            <a:r>
              <a:rPr lang="hu-HU" dirty="0">
                <a:latin typeface="Cambria" panose="02040503050406030204" pitchFamily="18" charset="0"/>
              </a:rPr>
              <a:t>596 000 Ft) kerül felosztásra.</a:t>
            </a:r>
            <a:endParaRPr lang="en-US" dirty="0" smtClean="0">
              <a:latin typeface="Cambria" panose="02040503050406030204" pitchFamily="18" charset="0"/>
            </a:endParaRPr>
          </a:p>
          <a:p>
            <a:r>
              <a:rPr lang="hu-HU" b="1" u="sng" dirty="0" smtClean="0">
                <a:latin typeface="Cambria" panose="02040503050406030204" pitchFamily="18" charset="0"/>
              </a:rPr>
              <a:t>Az </a:t>
            </a:r>
            <a:r>
              <a:rPr lang="hu-HU" b="1" u="sng" dirty="0">
                <a:latin typeface="Cambria" panose="02040503050406030204" pitchFamily="18" charset="0"/>
              </a:rPr>
              <a:t>egyszerűsített pályázatok támogatására rendelkezésre álló keretösszeg mértéke</a:t>
            </a:r>
            <a:r>
              <a:rPr lang="hu-HU" b="1" dirty="0">
                <a:latin typeface="Cambria" panose="02040503050406030204" pitchFamily="18" charset="0"/>
              </a:rPr>
              <a:t/>
            </a:r>
            <a:br>
              <a:rPr lang="hu-HU" b="1" dirty="0">
                <a:latin typeface="Cambria" panose="02040503050406030204" pitchFamily="18" charset="0"/>
              </a:rPr>
            </a:br>
            <a:r>
              <a:rPr lang="hu-HU" dirty="0" smtClean="0">
                <a:latin typeface="Cambria" panose="02040503050406030204" pitchFamily="18" charset="0"/>
              </a:rPr>
              <a:t>A </a:t>
            </a:r>
            <a:r>
              <a:rPr lang="hu-HU" dirty="0">
                <a:latin typeface="Cambria" panose="02040503050406030204" pitchFamily="18" charset="0"/>
              </a:rPr>
              <a:t>rendelkezésre álló forrás Magyarország 2019. évi központi költségvetéséről szóló 2018. évi L. törvény alapján:</a:t>
            </a:r>
            <a:br>
              <a:rPr lang="hu-HU" dirty="0">
                <a:latin typeface="Cambria" panose="02040503050406030204" pitchFamily="18" charset="0"/>
              </a:rPr>
            </a:br>
            <a:r>
              <a:rPr lang="hu-HU" dirty="0">
                <a:latin typeface="Cambria" panose="02040503050406030204" pitchFamily="18" charset="0"/>
              </a:rPr>
              <a:t>998 640 000 Ft.</a:t>
            </a:r>
            <a:br>
              <a:rPr lang="hu-HU" dirty="0">
                <a:latin typeface="Cambria" panose="02040503050406030204" pitchFamily="18" charset="0"/>
              </a:rPr>
            </a:br>
            <a:r>
              <a:rPr lang="hu-HU" dirty="0">
                <a:latin typeface="Cambria" panose="02040503050406030204" pitchFamily="18" charset="0"/>
              </a:rPr>
              <a:t/>
            </a:r>
            <a:br>
              <a:rPr lang="hu-HU" dirty="0">
                <a:latin typeface="Cambria" panose="02040503050406030204" pitchFamily="18" charset="0"/>
              </a:rPr>
            </a:br>
            <a:r>
              <a:rPr lang="hu-HU" dirty="0">
                <a:latin typeface="Cambria" panose="02040503050406030204" pitchFamily="18" charset="0"/>
              </a:rPr>
              <a:t>A keretösszeg a Kollégiumok között egyenlő arányban </a:t>
            </a:r>
            <a:r>
              <a:rPr lang="hu-HU" dirty="0" smtClean="0">
                <a:latin typeface="Cambria" panose="02040503050406030204" pitchFamily="18" charset="0"/>
              </a:rPr>
              <a:t>( </a:t>
            </a:r>
            <a:r>
              <a:rPr lang="hu-HU" dirty="0">
                <a:latin typeface="Cambria" panose="02040503050406030204" pitchFamily="18" charset="0"/>
              </a:rPr>
              <a:t>199 728 000 Ft) kerül felosztásra.</a:t>
            </a:r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768" y="60960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13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90368" cy="6123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Összevont vegyes pályázati 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kategóriák</a:t>
            </a:r>
            <a:endParaRPr lang="hu-HU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23077"/>
            <a:ext cx="9324299" cy="412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768" y="60960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5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7" y="1269630"/>
            <a:ext cx="5434898" cy="1574186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874851" y="195002"/>
            <a:ext cx="839558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Finanszírozási forma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Civil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szervezetek működésének biztosítására fordítható összevont támogatása esetén (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összevont kiírás működési kategória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):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sz="1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Civil szervezetek szakmai programjának megvalósítására és működésének biztosítására fordítható összevont támogatása esetén (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összevont kiírás vegyes kategória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):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/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Helyi és területi hatókörű civil szervezetek egyszerűsített támogatása esetén (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egyszerűsített kiírás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):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435" y="24779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20" y="3437070"/>
            <a:ext cx="5218859" cy="928780"/>
          </a:xfrm>
          <a:prstGeom prst="rect">
            <a:avLst/>
          </a:prstGeom>
        </p:spPr>
      </p:pic>
      <p:pic>
        <p:nvPicPr>
          <p:cNvPr id="4" name="Kép 3" descr="Képernyőrész kivágás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19" y="4657761"/>
            <a:ext cx="5434899" cy="819452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7343905" y="3247127"/>
            <a:ext cx="3193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200" b="1" dirty="0">
                <a:solidFill>
                  <a:prstClr val="black"/>
                </a:solidFill>
                <a:latin typeface="Cambria" panose="02040503050406030204" pitchFamily="18" charset="0"/>
              </a:rPr>
              <a:t>Figyelem: </a:t>
            </a:r>
            <a:r>
              <a:rPr lang="hu-HU" sz="1200" dirty="0">
                <a:solidFill>
                  <a:prstClr val="black"/>
                </a:solidFill>
                <a:latin typeface="Cambria" panose="02040503050406030204" pitchFamily="18" charset="0"/>
              </a:rPr>
              <a:t>akiknek az utolsó lezárt üzleti évről szóló számviteli beszámoló szerinti </a:t>
            </a:r>
            <a:r>
              <a:rPr lang="hu-HU" sz="1200" b="1" dirty="0">
                <a:solidFill>
                  <a:prstClr val="black"/>
                </a:solidFill>
                <a:latin typeface="Cambria" panose="02040503050406030204" pitchFamily="18" charset="0"/>
              </a:rPr>
              <a:t>éves összes bevétele eléri</a:t>
            </a:r>
            <a:r>
              <a:rPr lang="hu-HU" sz="1200" dirty="0">
                <a:solidFill>
                  <a:prstClr val="black"/>
                </a:solidFill>
                <a:latin typeface="Cambria" panose="02040503050406030204" pitchFamily="18" charset="0"/>
              </a:rPr>
              <a:t> vagy </a:t>
            </a:r>
            <a:r>
              <a:rPr lang="hu-HU" sz="1200" b="1" dirty="0">
                <a:solidFill>
                  <a:prstClr val="black"/>
                </a:solidFill>
                <a:latin typeface="Cambria" panose="02040503050406030204" pitchFamily="18" charset="0"/>
              </a:rPr>
              <a:t>meghaladja az 50 millió Ft-ot</a:t>
            </a:r>
            <a:r>
              <a:rPr lang="hu-HU" sz="1200" dirty="0">
                <a:solidFill>
                  <a:prstClr val="black"/>
                </a:solidFill>
                <a:latin typeface="Cambria" panose="02040503050406030204" pitchFamily="18" charset="0"/>
              </a:rPr>
              <a:t>, összevont kiíráson vegyes kategóriában </a:t>
            </a:r>
            <a:r>
              <a:rPr lang="hu-HU" sz="1200" b="1" dirty="0">
                <a:solidFill>
                  <a:prstClr val="black"/>
                </a:solidFill>
                <a:latin typeface="Cambria" panose="02040503050406030204" pitchFamily="18" charset="0"/>
              </a:rPr>
              <a:t>támogatást nem igényelhet</a:t>
            </a:r>
            <a:r>
              <a:rPr lang="hu-HU" sz="1200" dirty="0">
                <a:solidFill>
                  <a:prstClr val="black"/>
                </a:solidFill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7369917" y="1269631"/>
            <a:ext cx="319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200" b="1" dirty="0">
                <a:solidFill>
                  <a:prstClr val="black"/>
                </a:solidFill>
                <a:latin typeface="Cambria" panose="02040503050406030204" pitchFamily="18" charset="0"/>
              </a:rPr>
              <a:t>Figyelem: </a:t>
            </a:r>
            <a:r>
              <a:rPr lang="hu-HU" sz="1200" dirty="0">
                <a:solidFill>
                  <a:prstClr val="black"/>
                </a:solidFill>
                <a:latin typeface="Cambria" panose="02040503050406030204" pitchFamily="18" charset="0"/>
              </a:rPr>
              <a:t>akiknek az utolsó lezárt üzleti évről szóló számviteli beszámoló szerinti </a:t>
            </a:r>
            <a:r>
              <a:rPr lang="hu-HU" sz="1200" b="1" dirty="0">
                <a:solidFill>
                  <a:prstClr val="black"/>
                </a:solidFill>
                <a:latin typeface="Cambria" panose="02040503050406030204" pitchFamily="18" charset="0"/>
              </a:rPr>
              <a:t>éves</a:t>
            </a:r>
            <a:r>
              <a:rPr lang="hu-HU" sz="12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u-HU" sz="1200" b="1" dirty="0">
                <a:solidFill>
                  <a:prstClr val="black"/>
                </a:solidFill>
                <a:latin typeface="Cambria" panose="02040503050406030204" pitchFamily="18" charset="0"/>
              </a:rPr>
              <a:t>összes bevétele eléri</a:t>
            </a:r>
            <a:r>
              <a:rPr lang="hu-HU" sz="1200" dirty="0">
                <a:solidFill>
                  <a:prstClr val="black"/>
                </a:solidFill>
                <a:latin typeface="Cambria" panose="02040503050406030204" pitchFamily="18" charset="0"/>
              </a:rPr>
              <a:t> vagy </a:t>
            </a:r>
            <a:r>
              <a:rPr lang="hu-HU" sz="1200" b="1" dirty="0">
                <a:solidFill>
                  <a:prstClr val="black"/>
                </a:solidFill>
                <a:latin typeface="Cambria" panose="02040503050406030204" pitchFamily="18" charset="0"/>
              </a:rPr>
              <a:t>meghaladja az 50 millió Ft-ot</a:t>
            </a:r>
            <a:r>
              <a:rPr lang="hu-HU" sz="1200" dirty="0">
                <a:solidFill>
                  <a:prstClr val="black"/>
                </a:solidFill>
                <a:latin typeface="Cambria" panose="02040503050406030204" pitchFamily="18" charset="0"/>
              </a:rPr>
              <a:t>, csak </a:t>
            </a:r>
            <a:r>
              <a:rPr lang="hu-HU" sz="1200" b="1" dirty="0">
                <a:solidFill>
                  <a:prstClr val="black"/>
                </a:solidFill>
                <a:latin typeface="Cambria" panose="02040503050406030204" pitchFamily="18" charset="0"/>
              </a:rPr>
              <a:t>VISSZATÉRÍTENDŐ</a:t>
            </a:r>
            <a:r>
              <a:rPr lang="hu-HU" sz="1200" dirty="0">
                <a:solidFill>
                  <a:prstClr val="black"/>
                </a:solidFill>
                <a:latin typeface="Cambria" panose="02040503050406030204" pitchFamily="18" charset="0"/>
              </a:rPr>
              <a:t> támogatást igényelhet az összevont kiírások működési kategóriájában!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7343905" y="4657762"/>
            <a:ext cx="3193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200" b="1" dirty="0">
                <a:solidFill>
                  <a:prstClr val="black"/>
                </a:solidFill>
                <a:latin typeface="Cambria" panose="02040503050406030204" pitchFamily="18" charset="0"/>
              </a:rPr>
              <a:t>Figyelem: </a:t>
            </a:r>
            <a:r>
              <a:rPr lang="hu-HU" sz="1200" dirty="0">
                <a:solidFill>
                  <a:prstClr val="black"/>
                </a:solidFill>
                <a:latin typeface="Cambria" panose="02040503050406030204" pitchFamily="18" charset="0"/>
              </a:rPr>
              <a:t>Egyszerűsített támogatást igénylő szervezet esetében a megelőző utolsó két lezárt üzleti évről szóló számviteli beszámolóval igazolt összes bevétele egyik évben sem érheti el az ötmillió forintot!</a:t>
            </a:r>
          </a:p>
        </p:txBody>
      </p:sp>
    </p:spTree>
    <p:extLst>
      <p:ext uri="{BB962C8B-B14F-4D97-AF65-F5344CB8AC3E}">
        <p14:creationId xmlns:p14="http://schemas.microsoft.com/office/powerpoint/2010/main" val="7742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rPr>
              <a:t>Pályázati kiírások elérhetősége</a:t>
            </a:r>
            <a:endParaRPr lang="hu-HU" b="1" dirty="0">
              <a:solidFill>
                <a:srgbClr val="90C2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49" y="1487258"/>
            <a:ext cx="8596668" cy="3880773"/>
          </a:xfrm>
        </p:spPr>
        <p:txBody>
          <a:bodyPr/>
          <a:lstStyle/>
          <a:p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A Nemzeti Együttműködési Alap (NEA) pályázati kiírásai elérhetőek a Civil Információs Portálon, a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http://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www.civil.info.hu/web/nea/palyazatok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linken,</a:t>
            </a:r>
            <a:r>
              <a:rPr lang="en-US" dirty="0" smtClean="0"/>
              <a:t> </a:t>
            </a:r>
          </a:p>
          <a:p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illetve a Bethlen Gábor Alapkezelő Zrt. honlapján, a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http://bgazrt.hu/tamogatasok/hazai_tamogatasok/nea_es_civil_tamogatasok/2019_evi_palyazati_felhivasok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/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</a:rPr>
              <a:t>linken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hu-HU" sz="20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394" y="60960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33" y="3541222"/>
            <a:ext cx="3197012" cy="1961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8" y="3699962"/>
            <a:ext cx="1668068" cy="16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5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823" y="41940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060080" y="419400"/>
            <a:ext cx="83742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Költségvetés</a:t>
            </a:r>
          </a:p>
          <a:p>
            <a:pPr algn="just"/>
            <a:endParaRPr lang="hu-HU" dirty="0">
              <a:solidFill>
                <a:srgbClr val="0D0D0D"/>
              </a:solidFill>
              <a:latin typeface="Trebuchet MS" panose="020B0603020202020204"/>
            </a:endParaRPr>
          </a:p>
          <a:p>
            <a:pPr algn="just"/>
            <a:r>
              <a:rPr lang="hu-HU" sz="1600" dirty="0">
                <a:solidFill>
                  <a:srgbClr val="0D0D0D"/>
                </a:solidFill>
                <a:latin typeface="Cambria" panose="02040503050406030204" pitchFamily="18" charset="0"/>
              </a:rPr>
              <a:t>2 részből áll, egy </a:t>
            </a:r>
            <a:r>
              <a:rPr lang="hu-HU" sz="1600" b="1" i="1" dirty="0">
                <a:solidFill>
                  <a:srgbClr val="0D0D0D"/>
                </a:solidFill>
                <a:latin typeface="Cambria" panose="02040503050406030204" pitchFamily="18" charset="0"/>
              </a:rPr>
              <a:t>bevételi</a:t>
            </a:r>
            <a:r>
              <a:rPr lang="hu-HU" sz="1600" dirty="0">
                <a:solidFill>
                  <a:srgbClr val="0D0D0D"/>
                </a:solidFill>
                <a:latin typeface="Cambria" panose="02040503050406030204" pitchFamily="18" charset="0"/>
              </a:rPr>
              <a:t> és egy </a:t>
            </a:r>
            <a:r>
              <a:rPr lang="hu-HU" sz="1600" b="1" i="1" dirty="0">
                <a:solidFill>
                  <a:srgbClr val="0D0D0D"/>
                </a:solidFill>
                <a:latin typeface="Cambria" panose="02040503050406030204" pitchFamily="18" charset="0"/>
              </a:rPr>
              <a:t>kiadási</a:t>
            </a:r>
            <a:r>
              <a:rPr lang="hu-HU" sz="1600" dirty="0">
                <a:solidFill>
                  <a:srgbClr val="0D0D0D"/>
                </a:solidFill>
                <a:latin typeface="Cambria" panose="02040503050406030204" pitchFamily="18" charset="0"/>
              </a:rPr>
              <a:t> részből. Kitöltésük kötelező!</a:t>
            </a:r>
          </a:p>
          <a:p>
            <a:pPr algn="just"/>
            <a:r>
              <a:rPr lang="hu-HU" sz="1600" dirty="0">
                <a:solidFill>
                  <a:srgbClr val="0D0D0D"/>
                </a:solidFill>
                <a:latin typeface="Cambria" panose="02040503050406030204" pitchFamily="18" charset="0"/>
              </a:rPr>
              <a:t>Az EPER a táblázat kitöltöttségét </a:t>
            </a:r>
            <a:r>
              <a:rPr lang="hu-HU" sz="1600" u="sng" dirty="0">
                <a:solidFill>
                  <a:srgbClr val="0D0D0D"/>
                </a:solidFill>
                <a:latin typeface="Cambria" panose="02040503050406030204" pitchFamily="18" charset="0"/>
              </a:rPr>
              <a:t>csak számszaki szempontból</a:t>
            </a:r>
            <a:r>
              <a:rPr lang="hu-HU" sz="1600" dirty="0">
                <a:solidFill>
                  <a:srgbClr val="0D0D0D"/>
                </a:solidFill>
                <a:latin typeface="Cambria" panose="02040503050406030204" pitchFamily="18" charset="0"/>
              </a:rPr>
              <a:t> tudja ellenőrizni. A kitöltetlen költségvetési tábla a pályázat formai érvénytelenségét eredményezi. </a:t>
            </a:r>
          </a:p>
        </p:txBody>
      </p:sp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17" y="2000794"/>
            <a:ext cx="7706801" cy="1467055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5714570" y="3795867"/>
            <a:ext cx="1820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Cambria"/>
                <a:ea typeface="Times New Roman"/>
                <a:cs typeface="Arial"/>
              </a:rPr>
              <a:t>Blokkolt mező, mert a támogatást önrész nélkül kell biztosítani minden 2019.01.16-án publikált kiírás esetében.</a:t>
            </a:r>
            <a:endParaRPr lang="hu-HU" sz="14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Ellipszis buborék 11"/>
          <p:cNvSpPr/>
          <p:nvPr/>
        </p:nvSpPr>
        <p:spPr>
          <a:xfrm>
            <a:off x="5547361" y="3560746"/>
            <a:ext cx="2154803" cy="1817589"/>
          </a:xfrm>
          <a:prstGeom prst="wedgeEllipseCallout">
            <a:avLst>
              <a:gd name="adj1" fmla="val 91987"/>
              <a:gd name="adj2" fmla="val -99780"/>
            </a:avLst>
          </a:prstGeom>
          <a:noFill/>
          <a:ln w="285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hu-HU" kern="0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476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892" y="294203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13" y="119269"/>
            <a:ext cx="4873156" cy="4587927"/>
          </a:xfrm>
          <a:prstGeom prst="rect">
            <a:avLst/>
          </a:prstGeom>
        </p:spPr>
      </p:pic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18" y="2456555"/>
            <a:ext cx="5504183" cy="1974103"/>
          </a:xfrm>
          <a:prstGeom prst="rect">
            <a:avLst/>
          </a:prstGeom>
        </p:spPr>
      </p:pic>
      <p:sp>
        <p:nvSpPr>
          <p:cNvPr id="10" name="Jobbra nyíl 9"/>
          <p:cNvSpPr/>
          <p:nvPr/>
        </p:nvSpPr>
        <p:spPr>
          <a:xfrm rot="10800000">
            <a:off x="4846633" y="981308"/>
            <a:ext cx="2153214" cy="468351"/>
          </a:xfrm>
          <a:prstGeom prst="rightArrow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hu-HU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1" name="Lefelé nyíl 10"/>
          <p:cNvSpPr/>
          <p:nvPr/>
        </p:nvSpPr>
        <p:spPr>
          <a:xfrm>
            <a:off x="7556159" y="1796996"/>
            <a:ext cx="401444" cy="682025"/>
          </a:xfrm>
          <a:prstGeom prst="downArrow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hu-HU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7063344" y="577933"/>
            <a:ext cx="2542478" cy="1163403"/>
          </a:xfrm>
          <a:prstGeom prst="ellipse">
            <a:avLst/>
          </a:prstGeom>
          <a:noFill/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hu-HU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275216" y="706926"/>
            <a:ext cx="2118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Tételrészletezés kitöltése szövegesen azoknál a soroknál, ahol költséget terveztek!</a:t>
            </a:r>
          </a:p>
        </p:txBody>
      </p:sp>
      <p:sp>
        <p:nvSpPr>
          <p:cNvPr id="14" name="Ellipszis buborék 9"/>
          <p:cNvSpPr/>
          <p:nvPr/>
        </p:nvSpPr>
        <p:spPr>
          <a:xfrm>
            <a:off x="1609136" y="4734225"/>
            <a:ext cx="3122341" cy="966439"/>
          </a:xfrm>
          <a:prstGeom prst="wedgeEllipseCallout">
            <a:avLst>
              <a:gd name="adj1" fmla="val 62197"/>
              <a:gd name="adj2" fmla="val -104080"/>
            </a:avLst>
          </a:prstGeom>
          <a:noFill/>
          <a:ln w="285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hu-HU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866413" y="4900174"/>
            <a:ext cx="2670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Kötelező szabály: </a:t>
            </a:r>
          </a:p>
          <a:p>
            <a:pPr algn="ctr"/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bevételi oldal = kiadási oldal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! 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4846634" y="5007894"/>
            <a:ext cx="5566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u="sng" dirty="0">
                <a:solidFill>
                  <a:prstClr val="black"/>
                </a:solidFill>
                <a:latin typeface="Cambria" panose="02040503050406030204" pitchFamily="18" charset="0"/>
              </a:rPr>
              <a:t>Figyelem: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 a NEA-MA-19-Ö-V, NEA-NO-19-Ö-V és NEA-TF-19-Ö-V kategóriák költségvetése társpályázós, kitöltésénél kérjük erre figyeljenek! </a:t>
            </a:r>
          </a:p>
        </p:txBody>
      </p:sp>
    </p:spTree>
    <p:extLst>
      <p:ext uri="{BB962C8B-B14F-4D97-AF65-F5344CB8AC3E}">
        <p14:creationId xmlns:p14="http://schemas.microsoft.com/office/powerpoint/2010/main" val="34161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325" y="41151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ím 3"/>
          <p:cNvSpPr txBox="1">
            <a:spLocks/>
          </p:cNvSpPr>
          <p:nvPr/>
        </p:nvSpPr>
        <p:spPr>
          <a:xfrm>
            <a:off x="1113905" y="556954"/>
            <a:ext cx="8495608" cy="5120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Társpályázó adatai</a:t>
            </a:r>
          </a:p>
          <a:p>
            <a:pPr>
              <a:spcAft>
                <a:spcPts val="600"/>
              </a:spcAft>
            </a:pPr>
            <a:r>
              <a:rPr lang="hu-HU" sz="2000" dirty="0">
                <a:solidFill>
                  <a:srgbClr val="FF0000"/>
                </a:solidFill>
                <a:latin typeface="Cambria" panose="02040503050406030204" pitchFamily="18" charset="0"/>
              </a:rPr>
              <a:t>Csak NEA-MA-19-Ö-V, NEA-NO-19-Ö-V és NEA-TF-19-Ö-V kategóriák esetében!</a:t>
            </a:r>
          </a:p>
          <a:p>
            <a:pPr>
              <a:spcAft>
                <a:spcPts val="600"/>
              </a:spcAft>
            </a:pPr>
            <a:r>
              <a:rPr lang="hu-HU" sz="2000" dirty="0">
                <a:latin typeface="Cambria" panose="02040503050406030204" pitchFamily="18" charset="0"/>
              </a:rPr>
              <a:t>Fontos fogalmak:</a:t>
            </a:r>
          </a:p>
          <a:p>
            <a:pPr algn="just"/>
            <a:r>
              <a:rPr lang="hu-HU" sz="2000" b="1" dirty="0">
                <a:latin typeface="Cambria" panose="02040503050406030204" pitchFamily="18" charset="0"/>
              </a:rPr>
              <a:t/>
            </a:r>
            <a:br>
              <a:rPr lang="hu-HU" sz="2000" b="1" dirty="0">
                <a:latin typeface="Cambria" panose="02040503050406030204" pitchFamily="18" charset="0"/>
              </a:rPr>
            </a:br>
            <a:r>
              <a:rPr lang="hu-HU" sz="1700" b="1" u="sng" dirty="0">
                <a:latin typeface="Cambria" panose="02040503050406030204" pitchFamily="18" charset="0"/>
              </a:rPr>
              <a:t>Együttesen benyújtott támogatási igény:</a:t>
            </a:r>
            <a:r>
              <a:rPr lang="hu-HU" sz="1700" b="1" dirty="0">
                <a:latin typeface="Cambria" panose="02040503050406030204" pitchFamily="18" charset="0"/>
              </a:rPr>
              <a:t> </a:t>
            </a:r>
            <a:r>
              <a:rPr lang="hu-HU" sz="1700" dirty="0">
                <a:latin typeface="Cambria" panose="02040503050406030204" pitchFamily="18" charset="0"/>
              </a:rPr>
              <a:t>egy Magyarországon nyilvántartásba vett (főpályázó) és egy határon túli (társpályázó) civil szervezet által, a Civil tv. 59. § (4) bekezdés a) pontja alapján benyújtott támogatási igény.</a:t>
            </a:r>
          </a:p>
          <a:p>
            <a:pPr algn="just"/>
            <a:r>
              <a:rPr lang="hu-HU" sz="1900" dirty="0">
                <a:latin typeface="Cambria" panose="02040503050406030204" pitchFamily="18" charset="0"/>
              </a:rPr>
              <a:t/>
            </a:r>
            <a:br>
              <a:rPr lang="hu-HU" sz="1900" dirty="0">
                <a:latin typeface="Cambria" panose="02040503050406030204" pitchFamily="18" charset="0"/>
              </a:rPr>
            </a:br>
            <a:r>
              <a:rPr lang="hu-HU" sz="1700" dirty="0">
                <a:latin typeface="Cambria" panose="02040503050406030204" pitchFamily="18" charset="0"/>
              </a:rPr>
              <a:t>Civil tv. 2. § 12. </a:t>
            </a:r>
            <a:r>
              <a:rPr lang="hu-HU" sz="1700" b="1" u="sng" dirty="0">
                <a:latin typeface="Cambria" panose="02040503050406030204" pitchFamily="18" charset="0"/>
              </a:rPr>
              <a:t>Határon túli civil szervezet</a:t>
            </a:r>
            <a:r>
              <a:rPr lang="hu-HU" sz="1700" b="1" dirty="0">
                <a:latin typeface="Cambria" panose="02040503050406030204" pitchFamily="18" charset="0"/>
              </a:rPr>
              <a:t>:</a:t>
            </a:r>
            <a:r>
              <a:rPr lang="hu-HU" sz="1700" dirty="0">
                <a:latin typeface="Cambria" panose="02040503050406030204" pitchFamily="18" charset="0"/>
              </a:rPr>
              <a:t> határon túli magyarságnak a szülőföldjén való – egyéni és közösségi – boldogulása, anyagi és szellemi gyarapodása, nyelvének és kultúrájának megőrzése és továbbfejlesztése, az anyaországgal való és egymás közötti sokoldalú kapcsolatának fenntartása és erősítése érdekében tevékenykedő, más állam területén működő civil szervezet.</a:t>
            </a:r>
          </a:p>
        </p:txBody>
      </p:sp>
    </p:spTree>
    <p:extLst>
      <p:ext uri="{BB962C8B-B14F-4D97-AF65-F5344CB8AC3E}">
        <p14:creationId xmlns:p14="http://schemas.microsoft.com/office/powerpoint/2010/main" val="13377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1668858" y="193283"/>
            <a:ext cx="80742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Társpályázó adatai</a:t>
            </a:r>
          </a:p>
          <a:p>
            <a:pPr algn="ctr">
              <a:spcAft>
                <a:spcPts val="600"/>
              </a:spcAft>
            </a:pPr>
            <a:r>
              <a:rPr lang="hu-HU" sz="1600" dirty="0">
                <a:solidFill>
                  <a:srgbClr val="FF0000"/>
                </a:solidFill>
                <a:latin typeface="Cambria" panose="02040503050406030204" pitchFamily="18" charset="0"/>
              </a:rPr>
              <a:t>Csak NEA-MA-19-Ö-V, NEA-NO-19-Ö-V és NEA-TF-19-Ö-V kategóriák esetében!</a:t>
            </a:r>
          </a:p>
          <a:p>
            <a:pPr algn="just">
              <a:spcAft>
                <a:spcPts val="600"/>
              </a:spcAft>
            </a:pP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Amennyiben van társpályázó, az arra vonatkozó adatok kötelezően töltendőek!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769" y="359477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58" y="1582364"/>
            <a:ext cx="5234952" cy="2246912"/>
          </a:xfrm>
          <a:prstGeom prst="rect">
            <a:avLst/>
          </a:prstGeom>
        </p:spPr>
      </p:pic>
      <p:pic>
        <p:nvPicPr>
          <p:cNvPr id="11" name="Kép 10" descr="Képernyőrész kivágá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42" y="3199983"/>
            <a:ext cx="4337722" cy="2893246"/>
          </a:xfrm>
          <a:prstGeom prst="rect">
            <a:avLst/>
          </a:prstGeom>
        </p:spPr>
      </p:pic>
      <p:sp>
        <p:nvSpPr>
          <p:cNvPr id="13" name="Ellipszis buborék 7"/>
          <p:cNvSpPr/>
          <p:nvPr/>
        </p:nvSpPr>
        <p:spPr>
          <a:xfrm>
            <a:off x="1535399" y="4295928"/>
            <a:ext cx="3689405" cy="1654991"/>
          </a:xfrm>
          <a:prstGeom prst="wedgeEllipseCallout">
            <a:avLst>
              <a:gd name="adj1" fmla="val 70718"/>
              <a:gd name="adj2" fmla="val 3451"/>
            </a:avLst>
          </a:prstGeom>
          <a:noFill/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hu-HU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874851" y="4538647"/>
            <a:ext cx="31153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Cambria" panose="02040503050406030204" pitchFamily="18" charset="0"/>
              </a:rPr>
              <a:t>A pályázatban megjelölt határon túli társpályázó szervezet hivatalos képviselője által aláírt együttműködési szándéknyilatkozat magyar nyelvű, oldalhű, digitális másolata szükséges.</a:t>
            </a:r>
          </a:p>
        </p:txBody>
      </p:sp>
      <p:sp>
        <p:nvSpPr>
          <p:cNvPr id="15" name="Ellipszis buborék 7"/>
          <p:cNvSpPr/>
          <p:nvPr/>
        </p:nvSpPr>
        <p:spPr>
          <a:xfrm rot="5400000">
            <a:off x="8260815" y="399955"/>
            <a:ext cx="1337523" cy="3264194"/>
          </a:xfrm>
          <a:prstGeom prst="wedgeEllipseCallout">
            <a:avLst>
              <a:gd name="adj1" fmla="val 86566"/>
              <a:gd name="adj2" fmla="val 11803"/>
            </a:avLst>
          </a:prstGeom>
          <a:noFill/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hu-HU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398327" y="1582364"/>
            <a:ext cx="3163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Cambria" panose="02040503050406030204" pitchFamily="18" charset="0"/>
              </a:rPr>
              <a:t>Egy határon túli civil szervezet csak egy NEA pályázatban lehet társpályázó! Figyelem, formai szempont, ezért ellenőrzésre kerül!</a:t>
            </a:r>
          </a:p>
        </p:txBody>
      </p:sp>
    </p:spTree>
    <p:extLst>
      <p:ext uri="{BB962C8B-B14F-4D97-AF65-F5344CB8AC3E}">
        <p14:creationId xmlns:p14="http://schemas.microsoft.com/office/powerpoint/2010/main" val="16760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94" y="468507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098227" y="666334"/>
            <a:ext cx="16726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>
                <a:solidFill>
                  <a:prstClr val="black"/>
                </a:solidFill>
                <a:latin typeface="Cambria" panose="02040503050406030204" pitchFamily="18" charset="0"/>
              </a:rPr>
              <a:t>Kizáró feltételekre vonatkozó nyilatkozat </a:t>
            </a:r>
          </a:p>
          <a:p>
            <a:r>
              <a:rPr lang="hu-HU" sz="1600" dirty="0">
                <a:solidFill>
                  <a:srgbClr val="FF0000"/>
                </a:solidFill>
                <a:latin typeface="Cambria" panose="02040503050406030204" pitchFamily="18" charset="0"/>
              </a:rPr>
              <a:t>Csak NEA-UN-19-Ö-V kategórián:</a:t>
            </a:r>
          </a:p>
          <a:p>
            <a:endParaRPr lang="hu-HU" sz="1600" b="1" u="sng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(kötelezően  kitöltendő, legördülő mező „vezeti” a pályázót)</a:t>
            </a:r>
          </a:p>
        </p:txBody>
      </p:sp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74" y="628461"/>
            <a:ext cx="4002996" cy="5562058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2432874" y="921919"/>
            <a:ext cx="2395375" cy="23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2539000" y="1687484"/>
            <a:ext cx="1485900" cy="197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2610769" y="2546681"/>
            <a:ext cx="2828261" cy="23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buborék 14"/>
          <p:cNvSpPr/>
          <p:nvPr/>
        </p:nvSpPr>
        <p:spPr>
          <a:xfrm>
            <a:off x="7190509" y="1160044"/>
            <a:ext cx="3477491" cy="2546827"/>
          </a:xfrm>
          <a:prstGeom prst="wedgeEllipseCallout">
            <a:avLst>
              <a:gd name="adj1" fmla="val -146219"/>
              <a:gd name="adj2" fmla="val -62481"/>
            </a:avLst>
          </a:prstGeom>
          <a:noFill/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hu-HU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793962" y="1479350"/>
            <a:ext cx="2402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mbria" panose="02040503050406030204" pitchFamily="18" charset="0"/>
              </a:rPr>
              <a:t>NEA-UN-19-Ö-V kategória esetén a legördülő mezőből ki kell választani, hogy milyen pályázóról van szó!</a:t>
            </a:r>
          </a:p>
        </p:txBody>
      </p:sp>
      <p:pic>
        <p:nvPicPr>
          <p:cNvPr id="17" name="Kép 16" descr="Képernyőrész kivágá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374965"/>
            <a:ext cx="3137337" cy="5815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6385" y="154380"/>
            <a:ext cx="6562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Határon túli önálló </a:t>
            </a:r>
            <a:r>
              <a:rPr lang="hu-H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pályázó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 adatai</a:t>
            </a:r>
            <a:endParaRPr lang="hu-HU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27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133" y="357447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890409" y="1166610"/>
            <a:ext cx="21617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Csak NEA-UN-19-Ö-V kategóriánál:</a:t>
            </a:r>
            <a:r>
              <a:rPr lang="hu-HU" sz="1600" b="1" u="sng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hu-HU" b="1" u="sng" dirty="0">
                <a:solidFill>
                  <a:prstClr val="black"/>
                </a:solidFill>
                <a:latin typeface="Cambria" panose="02040503050406030204" pitchFamily="18" charset="0"/>
              </a:rPr>
              <a:t>Határon túli szervezet nyilatkozat </a:t>
            </a: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(kötelezően  kitöltendő, legördülő mező „vezeti” a pályázót)</a:t>
            </a:r>
          </a:p>
        </p:txBody>
      </p:sp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55" y="1166610"/>
            <a:ext cx="6830378" cy="5134692"/>
          </a:xfrm>
          <a:prstGeom prst="rect">
            <a:avLst/>
          </a:prstGeom>
        </p:spPr>
      </p:pic>
      <p:sp>
        <p:nvSpPr>
          <p:cNvPr id="12" name="Ellipszis buborék 11"/>
          <p:cNvSpPr/>
          <p:nvPr/>
        </p:nvSpPr>
        <p:spPr>
          <a:xfrm>
            <a:off x="1297012" y="4092169"/>
            <a:ext cx="2211572" cy="1773241"/>
          </a:xfrm>
          <a:prstGeom prst="wedgeEllipseCallout">
            <a:avLst>
              <a:gd name="adj1" fmla="val 41981"/>
              <a:gd name="adj2" fmla="val -56830"/>
            </a:avLst>
          </a:prstGeom>
          <a:noFill/>
          <a:ln w="3175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hu-HU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1292592" y="4092169"/>
            <a:ext cx="2211572" cy="1773241"/>
          </a:xfrm>
          <a:prstGeom prst="wedgeEllipseCallout">
            <a:avLst>
              <a:gd name="adj1" fmla="val 118423"/>
              <a:gd name="adj2" fmla="val 64760"/>
            </a:avLst>
          </a:prstGeom>
          <a:noFill/>
          <a:ln w="3175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hu-HU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297012" y="4387794"/>
            <a:ext cx="2234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Cambria" panose="02040503050406030204" pitchFamily="18" charset="0"/>
              </a:rPr>
              <a:t>Határon túli civil szervezet esetében kötelezően töltendő mezők!</a:t>
            </a:r>
          </a:p>
          <a:p>
            <a:pPr algn="ctr"/>
            <a:r>
              <a:rPr lang="hu-HU" sz="1200" dirty="0">
                <a:latin typeface="Cambria" panose="02040503050406030204" pitchFamily="18" charset="0"/>
              </a:rPr>
              <a:t>Csak Magyarországon nyilvántartásba vett szervezet választhatja a „nem releváns” megjegyzést!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6378" y="357447"/>
            <a:ext cx="6562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Határon túli önálló </a:t>
            </a:r>
            <a:r>
              <a:rPr lang="hu-H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pályázó</a:t>
            </a: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 adatai</a:t>
            </a:r>
            <a:endParaRPr lang="hu-HU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36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638" y="347532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85" y="1365983"/>
            <a:ext cx="4899289" cy="459042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314363" y="932307"/>
            <a:ext cx="8504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NEA-19-EG kódú kiírások kategóriáin a pályázóknak nyilatkozniuk kell szervezetük hatókörére vonatkozóan!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67" y="3687776"/>
            <a:ext cx="9636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2727142" y="397470"/>
            <a:ext cx="5679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Kategória specifikus adatok</a:t>
            </a:r>
          </a:p>
        </p:txBody>
      </p:sp>
    </p:spTree>
    <p:extLst>
      <p:ext uri="{BB962C8B-B14F-4D97-AF65-F5344CB8AC3E}">
        <p14:creationId xmlns:p14="http://schemas.microsoft.com/office/powerpoint/2010/main" val="34691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016" y="391402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651865" y="430366"/>
            <a:ext cx="8249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Kategória specifikus adatok</a:t>
            </a:r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1452760" y="958862"/>
            <a:ext cx="7824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solidFill>
                  <a:srgbClr val="0D0D0D"/>
                </a:solidFill>
                <a:latin typeface="Cambria" panose="02040503050406030204" pitchFamily="18" charset="0"/>
              </a:rPr>
              <a:t>A kiválasztott kategóriára jellemző pontok a menü bal oldalán találhatóak meg. A kötelezően kitöltendő mezők sárgák, ezek kitöltése nélkül a pályázat nem véglegesíthető!  </a:t>
            </a:r>
          </a:p>
        </p:txBody>
      </p:sp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59" y="1744875"/>
            <a:ext cx="2543530" cy="3267531"/>
          </a:xfrm>
          <a:prstGeom prst="rect">
            <a:avLst/>
          </a:prstGeom>
        </p:spPr>
      </p:pic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39" y="1810673"/>
            <a:ext cx="2514951" cy="3715268"/>
          </a:xfrm>
          <a:prstGeom prst="rect">
            <a:avLst/>
          </a:prstGeom>
        </p:spPr>
      </p:pic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398916" y="5106626"/>
            <a:ext cx="2597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solidFill>
                  <a:srgbClr val="0D0D0D"/>
                </a:solidFill>
                <a:latin typeface="Cambria" panose="02040503050406030204" pitchFamily="18" charset="0"/>
              </a:rPr>
              <a:t>NEA-19-EG és NEA-19-Ö-M kategóriák esetében</a:t>
            </a:r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4630038" y="5510782"/>
            <a:ext cx="22928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solidFill>
                  <a:srgbClr val="0D0D0D"/>
                </a:solidFill>
                <a:latin typeface="Cambria" panose="02040503050406030204" pitchFamily="18" charset="0"/>
              </a:rPr>
              <a:t>NEA-19-Ö-V kategóriák esetében</a:t>
            </a:r>
          </a:p>
        </p:txBody>
      </p:sp>
      <p:sp>
        <p:nvSpPr>
          <p:cNvPr id="4" name="Ellipszis 3"/>
          <p:cNvSpPr/>
          <p:nvPr/>
        </p:nvSpPr>
        <p:spPr>
          <a:xfrm>
            <a:off x="4463787" y="2282890"/>
            <a:ext cx="2043089" cy="436385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Képernyőrész kivágás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38" y="1865370"/>
            <a:ext cx="2333951" cy="228632"/>
          </a:xfrm>
          <a:prstGeom prst="rect">
            <a:avLst/>
          </a:prstGeom>
        </p:spPr>
      </p:pic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7255037" y="2120754"/>
            <a:ext cx="3039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solidFill>
                  <a:srgbClr val="0D0D0D"/>
                </a:solidFill>
                <a:latin typeface="Cambria" panose="02040503050406030204" pitchFamily="18" charset="0"/>
              </a:rPr>
              <a:t>Csak NEA-UN-19-Ö-V kategória esetében, amennyiben releváns</a:t>
            </a:r>
          </a:p>
        </p:txBody>
      </p:sp>
      <p:sp>
        <p:nvSpPr>
          <p:cNvPr id="16" name="Ellipszis 15"/>
          <p:cNvSpPr/>
          <p:nvPr/>
        </p:nvSpPr>
        <p:spPr>
          <a:xfrm>
            <a:off x="7284681" y="1744875"/>
            <a:ext cx="2358151" cy="436385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59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140" y="43704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979415" y="437040"/>
            <a:ext cx="8629976" cy="509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Tevékenység </a:t>
            </a:r>
            <a:r>
              <a:rPr lang="hu-H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bemutatása</a:t>
            </a:r>
            <a:endParaRPr lang="en-US" sz="32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  <a:p>
            <a:pPr algn="ctr"/>
            <a:endParaRPr lang="hu-HU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 </a:t>
            </a: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szervezet tevékenysége, eddigi eredményeinek bemutatása (kötelezően kitöltendő az egyszerűsített és összevont kiírások kategóriái esetében</a:t>
            </a:r>
            <a:r>
              <a:rPr lang="hu-H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  <a:r>
              <a:rPr lang="en-US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: rövid, lényegretörő, frappáns, a szervezet eddigi eredményeire koncentrálva</a:t>
            </a: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A szervezet működésével, működtetésével kapcsolatos tervek bemutatása és a költségterv indoklásának alátámasztása (kötelezően kitöltendő az egyszerűsített kiírás kategóriái esetében</a:t>
            </a:r>
            <a:r>
              <a:rPr lang="hu-H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  <a:r>
              <a:rPr lang="en-US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: minden kategória esetében fontos, hogy a költségterv ne legyen eltúlzott, a leírt programot/szervezeti működést támassza alá, legyen összhangban a költségvetés és a tevékenység</a:t>
            </a: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Kérjük, mutassa be, hogy a pályázata / a szervezet milyen társadalmi szükségletet kíván kielégíteni, valamint annak a társadalmi hatását (kötelezően kitöltendő az összevont kiírások kategóriái </a:t>
            </a:r>
            <a:r>
              <a:rPr lang="hu-H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esetében</a:t>
            </a:r>
            <a:r>
              <a:rPr lang="en-US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277" y="56746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001287" y="567460"/>
            <a:ext cx="8495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Tevékenység bemutatása 2</a:t>
            </a:r>
          </a:p>
          <a:p>
            <a:pPr algn="ctr"/>
            <a:r>
              <a:rPr lang="hu-HU" sz="16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Csak a NEA-19-Ö-V kategóriák esetében:</a:t>
            </a:r>
          </a:p>
        </p:txBody>
      </p:sp>
      <p:pic>
        <p:nvPicPr>
          <p:cNvPr id="11" name="Kép 10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8" y="1448218"/>
            <a:ext cx="4396838" cy="2946470"/>
          </a:xfrm>
          <a:prstGeom prst="rect">
            <a:avLst/>
          </a:prstGeom>
        </p:spPr>
      </p:pic>
      <p:pic>
        <p:nvPicPr>
          <p:cNvPr id="12" name="Kép 11" descr="Képernyőrész kivágá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49" y="3180153"/>
            <a:ext cx="4572628" cy="261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645" y="251527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176133" y="420108"/>
            <a:ext cx="8656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Belépő felület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</a:rPr>
              <a:t>Elérése a </a:t>
            </a: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  <a:hlinkClick r:id="rId5"/>
              </a:rPr>
              <a:t>http://www.bgazrt.hu/</a:t>
            </a: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</a:rPr>
              <a:t> honlapról,</a:t>
            </a:r>
          </a:p>
        </p:txBody>
      </p:sp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0" y="1664482"/>
            <a:ext cx="8414925" cy="2970623"/>
          </a:xfrm>
          <a:prstGeom prst="rect">
            <a:avLst/>
          </a:prstGeom>
        </p:spPr>
      </p:pic>
      <p:sp>
        <p:nvSpPr>
          <p:cNvPr id="10" name="Jobbra nyíl 9"/>
          <p:cNvSpPr/>
          <p:nvPr/>
        </p:nvSpPr>
        <p:spPr>
          <a:xfrm rot="5400000">
            <a:off x="8728121" y="1066620"/>
            <a:ext cx="624512" cy="319705"/>
          </a:xfrm>
          <a:prstGeom prst="rightArrow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hu-HU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573751" y="1619197"/>
            <a:ext cx="933254" cy="31492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hu-H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258335" y="4802262"/>
            <a:ext cx="8656980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  <a:latin typeface="Cambria" panose="02040503050406030204" pitchFamily="18" charset="0"/>
              </a:rPr>
              <a:t>illetve az eddig megszokott elérési útvonalon: </a:t>
            </a:r>
            <a:r>
              <a:rPr lang="hu-HU" sz="2400" u="sng" dirty="0">
                <a:solidFill>
                  <a:prstClr val="black"/>
                </a:solidFill>
                <a:latin typeface="Cambria" panose="02040503050406030204" pitchFamily="18" charset="0"/>
                <a:hlinkClick r:id="rId7"/>
              </a:rPr>
              <a:t>https://eper.emet.hu/paly/palybelep.aspx</a:t>
            </a:r>
            <a:endParaRPr lang="hu-HU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2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139" y="50943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158189" y="509430"/>
            <a:ext cx="8146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Rendezvények</a:t>
            </a:r>
          </a:p>
          <a:p>
            <a:pPr algn="ctr"/>
            <a:r>
              <a:rPr lang="hu-HU" sz="16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Csak a NEA-19-Ö-V kategóriák esetében:</a:t>
            </a:r>
          </a:p>
        </p:txBody>
      </p:sp>
      <p:pic>
        <p:nvPicPr>
          <p:cNvPr id="11" name="Kép 10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5" y="1574477"/>
            <a:ext cx="5221817" cy="4558134"/>
          </a:xfrm>
          <a:prstGeom prst="rect">
            <a:avLst/>
          </a:prstGeom>
        </p:spPr>
      </p:pic>
      <p:sp>
        <p:nvSpPr>
          <p:cNvPr id="13" name="Ellipszis buborék 12"/>
          <p:cNvSpPr/>
          <p:nvPr/>
        </p:nvSpPr>
        <p:spPr>
          <a:xfrm>
            <a:off x="6655993" y="2280412"/>
            <a:ext cx="1963328" cy="1826988"/>
          </a:xfrm>
          <a:prstGeom prst="wedgeEllipseCallout">
            <a:avLst>
              <a:gd name="adj1" fmla="val -156037"/>
              <a:gd name="adj2" fmla="val 30784"/>
            </a:avLst>
          </a:prstGeom>
          <a:noFill/>
          <a:ln w="3175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hu-HU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4" name="Ellipszis buborék 13"/>
          <p:cNvSpPr/>
          <p:nvPr/>
        </p:nvSpPr>
        <p:spPr>
          <a:xfrm>
            <a:off x="6655993" y="2273658"/>
            <a:ext cx="1963328" cy="1826988"/>
          </a:xfrm>
          <a:prstGeom prst="wedgeEllipseCallout">
            <a:avLst>
              <a:gd name="adj1" fmla="val -141957"/>
              <a:gd name="adj2" fmla="val -19847"/>
            </a:avLst>
          </a:prstGeom>
          <a:noFill/>
          <a:ln w="3175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hu-HU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699806" y="2648543"/>
            <a:ext cx="1919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latin typeface="Cambria" panose="02040503050406030204" pitchFamily="18" charset="0"/>
              </a:rPr>
              <a:t>A megadott dátumoknak a projektidőbe kell esniük!</a:t>
            </a:r>
          </a:p>
        </p:txBody>
      </p:sp>
    </p:spTree>
    <p:extLst>
      <p:ext uri="{BB962C8B-B14F-4D97-AF65-F5344CB8AC3E}">
        <p14:creationId xmlns:p14="http://schemas.microsoft.com/office/powerpoint/2010/main" val="15166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55" y="543024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839584" y="543024"/>
            <a:ext cx="883997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S</a:t>
            </a:r>
            <a:r>
              <a:rPr lang="hu-H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zámviteli beszámolók</a:t>
            </a:r>
            <a:endParaRPr lang="en-US" sz="32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  <a:p>
            <a:pPr algn="ctr"/>
            <a:endParaRPr lang="hu-HU" u="sng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/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Egyszerűsített kiírás esetében: </a:t>
            </a:r>
          </a:p>
          <a:p>
            <a:pPr algn="just"/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A pályázat benyújtásának egyik alapvető feltétele a támogatási igény benyújtását megelőző </a:t>
            </a:r>
            <a:r>
              <a:rPr lang="hu-HU" sz="1600" dirty="0">
                <a:solidFill>
                  <a:srgbClr val="FF0000"/>
                </a:solidFill>
                <a:latin typeface="Cambria" panose="02040503050406030204" pitchFamily="18" charset="0"/>
              </a:rPr>
              <a:t>két</a:t>
            </a: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 évben </a:t>
            </a:r>
            <a:r>
              <a:rPr lang="hu-HU" sz="1600" dirty="0">
                <a:solidFill>
                  <a:srgbClr val="FF0000"/>
                </a:solidFill>
                <a:latin typeface="Cambria" panose="02040503050406030204" pitchFamily="18" charset="0"/>
              </a:rPr>
              <a:t>letétbe helyezett </a:t>
            </a: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teljes és közzétett </a:t>
            </a:r>
            <a:r>
              <a:rPr lang="hu-HU" sz="1600" dirty="0">
                <a:solidFill>
                  <a:srgbClr val="FF0000"/>
                </a:solidFill>
                <a:latin typeface="Cambria" panose="02040503050406030204" pitchFamily="18" charset="0"/>
              </a:rPr>
              <a:t>számviteli beszámoló </a:t>
            </a: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megléte.</a:t>
            </a:r>
          </a:p>
          <a:p>
            <a:pPr algn="just"/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Formai szempont, hogy a pályázó civil szervezetet a bíróság legkésőbb a </a:t>
            </a:r>
            <a:r>
              <a:rPr lang="hu-HU" sz="1600" dirty="0">
                <a:solidFill>
                  <a:srgbClr val="FF0000"/>
                </a:solidFill>
                <a:latin typeface="Cambria" panose="02040503050406030204" pitchFamily="18" charset="0"/>
              </a:rPr>
              <a:t>pályázat benyújtását megelőző két évvel korábban</a:t>
            </a: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 jogerősen nyilvántartásba vette.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2016.12.31-ig bejegyzett szervezet esetében: elfogadható a 2016. és a 2017. évi számviteli beszámoló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2017. 01.01 után, de a fenti formai szempont időintervallumába beleeső időpontban bejegyzett szervezet esetében: elfogadható a 2017. és a 2018. évi számviteli beszámoló</a:t>
            </a:r>
          </a:p>
          <a:p>
            <a:pPr algn="just"/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/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Összevont kiírások esetében:</a:t>
            </a:r>
          </a:p>
          <a:p>
            <a:pPr algn="just"/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A pályázó szervezet rendelkezik a </a:t>
            </a:r>
            <a:r>
              <a:rPr lang="hu-HU" sz="1600" dirty="0">
                <a:solidFill>
                  <a:srgbClr val="FF0000"/>
                </a:solidFill>
                <a:latin typeface="Cambria" panose="02040503050406030204" pitchFamily="18" charset="0"/>
              </a:rPr>
              <a:t>pályázati kiírás megjelenését megelőző utolsó </a:t>
            </a: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lezárt üzleti évről szóló (2017. évi vagy 2018. évi</a:t>
            </a:r>
            <a:r>
              <a:rPr lang="hu-HU" sz="1600" dirty="0">
                <a:latin typeface="Cambria" panose="02040503050406030204" pitchFamily="18" charset="0"/>
              </a:rPr>
              <a:t>)</a:t>
            </a:r>
            <a:r>
              <a:rPr lang="hu-HU" sz="1600" dirty="0">
                <a:solidFill>
                  <a:srgbClr val="FF0000"/>
                </a:solidFill>
                <a:latin typeface="Cambria" panose="02040503050406030204" pitchFamily="18" charset="0"/>
              </a:rPr>
              <a:t> számviteli beszámoló</a:t>
            </a: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val.</a:t>
            </a:r>
          </a:p>
          <a:p>
            <a:pPr algn="just"/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Formai szempont, hogy a pályázó civil szervezetet a bíróság legkésőbb a </a:t>
            </a:r>
            <a:r>
              <a:rPr lang="hu-HU" sz="1600" dirty="0">
                <a:solidFill>
                  <a:srgbClr val="FF0000"/>
                </a:solidFill>
                <a:latin typeface="Cambria" panose="02040503050406030204" pitchFamily="18" charset="0"/>
              </a:rPr>
              <a:t>pályázat benyújtásának évét megelőző évben </a:t>
            </a: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jogerősen nyilvántartásba vette.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2017.12.31-ig bejegyzett szervezet esetében: elfogadható a 2017. évi beszámoló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2018.01.01-12.31. között bejegyzett szervezet esetében: 2018. évi beszámoló kell</a:t>
            </a:r>
          </a:p>
          <a:p>
            <a:pPr algn="just"/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978" y="233587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881150" y="233587"/>
            <a:ext cx="885196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Számviteli </a:t>
            </a:r>
            <a:r>
              <a:rPr lang="hu-H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beszámolók </a:t>
            </a:r>
            <a:r>
              <a:rPr lang="hu-H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(PK341,342, 441, 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4</a:t>
            </a:r>
            <a:r>
              <a:rPr lang="hu-H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42</a:t>
            </a:r>
            <a:r>
              <a:rPr lang="hu-H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)</a:t>
            </a:r>
          </a:p>
          <a:p>
            <a:pPr algn="just"/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Formai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vizsgálat során csak az a számviteli beszámoló fogadható el, ami:</a:t>
            </a:r>
          </a:p>
          <a:p>
            <a:pPr algn="just"/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- teljes, azaz hiánytalanul tartalmazza a mérleget és az eredmény kimutatást/eredmény levezetést,</a:t>
            </a:r>
          </a:p>
          <a:p>
            <a:pPr algn="just"/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- a pályázó adatait olvashatóan tartalmazza,</a:t>
            </a:r>
          </a:p>
          <a:p>
            <a:pPr algn="just"/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- aláírtan és keltezve szkennelt vagy OBH által elektronikus érkeztető bélyegzővel ellátott/elektronikusan                                                               visszaigazolt,</a:t>
            </a:r>
          </a:p>
          <a:p>
            <a:pPr algn="just"/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- letétbe helyezett,</a:t>
            </a:r>
          </a:p>
          <a:p>
            <a:pPr algn="just"/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- az adatokat a beszámoló űrlapjainak megfelelően ezer forintban (e Ft-ban) tartalmazza;</a:t>
            </a:r>
          </a:p>
          <a:p>
            <a:pPr algn="just"/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- az előző év (amennyiben értelmezhető) és a tárgy év adatai is kitöltésre kerültek.</a:t>
            </a:r>
          </a:p>
        </p:txBody>
      </p:sp>
      <p:pic>
        <p:nvPicPr>
          <p:cNvPr id="11" name="Kép 10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00" y="2559068"/>
            <a:ext cx="2830413" cy="2994635"/>
          </a:xfrm>
          <a:prstGeom prst="rect">
            <a:avLst/>
          </a:prstGeom>
        </p:spPr>
      </p:pic>
      <p:pic>
        <p:nvPicPr>
          <p:cNvPr id="12" name="Kép 11" descr="Képernyőrész kivágá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13" y="2633433"/>
            <a:ext cx="3008313" cy="3259828"/>
          </a:xfrm>
          <a:prstGeom prst="rect">
            <a:avLst/>
          </a:prstGeom>
        </p:spPr>
      </p:pic>
      <p:pic>
        <p:nvPicPr>
          <p:cNvPr id="13" name="Kép 12" descr="Képernyőrész kivágás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26" y="2634764"/>
            <a:ext cx="3327775" cy="510330"/>
          </a:xfrm>
          <a:prstGeom prst="rect">
            <a:avLst/>
          </a:prstGeom>
        </p:spPr>
      </p:pic>
      <p:pic>
        <p:nvPicPr>
          <p:cNvPr id="14" name="Kép 13" descr="Képernyőrész kivágás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32" y="3145095"/>
            <a:ext cx="3318868" cy="308484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782319" y="4831343"/>
            <a:ext cx="257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ambria" panose="02040503050406030204" pitchFamily="18" charset="0"/>
              </a:rPr>
              <a:t>Hiba:</a:t>
            </a:r>
          </a:p>
          <a:p>
            <a:r>
              <a:rPr lang="hu-HU" dirty="0">
                <a:latin typeface="Cambria" panose="02040503050406030204" pitchFamily="18" charset="0"/>
              </a:rPr>
              <a:t>a beszámoló nem teljes</a:t>
            </a:r>
          </a:p>
        </p:txBody>
      </p:sp>
      <p:sp>
        <p:nvSpPr>
          <p:cNvPr id="16" name="Ellipszis 15"/>
          <p:cNvSpPr/>
          <p:nvPr/>
        </p:nvSpPr>
        <p:spPr>
          <a:xfrm>
            <a:off x="3722931" y="2611025"/>
            <a:ext cx="600075" cy="28907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4862101" y="5054333"/>
            <a:ext cx="255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ambria" panose="02040503050406030204" pitchFamily="18" charset="0"/>
              </a:rPr>
              <a:t>Hiba:</a:t>
            </a:r>
          </a:p>
          <a:p>
            <a:r>
              <a:rPr lang="hu-HU" dirty="0">
                <a:latin typeface="Cambria" panose="02040503050406030204" pitchFamily="18" charset="0"/>
              </a:rPr>
              <a:t>Ez nem beszámoló</a:t>
            </a:r>
          </a:p>
        </p:txBody>
      </p:sp>
      <p:cxnSp>
        <p:nvCxnSpPr>
          <p:cNvPr id="18" name="Egyenes összekötő 17"/>
          <p:cNvCxnSpPr/>
          <p:nvPr/>
        </p:nvCxnSpPr>
        <p:spPr>
          <a:xfrm>
            <a:off x="4350188" y="2652290"/>
            <a:ext cx="2908265" cy="30496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V="1">
            <a:off x="4323006" y="2652291"/>
            <a:ext cx="2973147" cy="31637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zis 19"/>
          <p:cNvSpPr/>
          <p:nvPr/>
        </p:nvSpPr>
        <p:spPr>
          <a:xfrm>
            <a:off x="7258453" y="3094582"/>
            <a:ext cx="1075087" cy="369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9570435" y="3111351"/>
            <a:ext cx="1075087" cy="369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44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277" y="459339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812768" y="1105670"/>
            <a:ext cx="8712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Megjegyzés: 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Gyűjtött adományok kimutatása a számviteli beszámolóban</a:t>
            </a:r>
          </a:p>
        </p:txBody>
      </p:sp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7" y="1577753"/>
            <a:ext cx="9144000" cy="45894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7828" y="459339"/>
            <a:ext cx="5022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</a:t>
            </a:r>
            <a:r>
              <a:rPr lang="hu-H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zámviteli beszámolók</a:t>
            </a:r>
            <a:endParaRPr lang="en-US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514" y="549564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ép 3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30" y="1506797"/>
            <a:ext cx="6792273" cy="4058216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931973" y="1117024"/>
            <a:ext cx="15982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>
                <a:solidFill>
                  <a:prstClr val="black"/>
                </a:solidFill>
                <a:latin typeface="Cambria" panose="02040503050406030204" pitchFamily="18" charset="0"/>
              </a:rPr>
              <a:t>Nyilatkozat-adatlap kitöltöttsége </a:t>
            </a:r>
          </a:p>
          <a:p>
            <a:r>
              <a:rPr lang="hu-HU" sz="1600" dirty="0">
                <a:solidFill>
                  <a:srgbClr val="FF0000"/>
                </a:solidFill>
                <a:latin typeface="Cambria" panose="02040503050406030204" pitchFamily="18" charset="0"/>
              </a:rPr>
              <a:t>Egyszerűsített kiírás kategóriái esetében:</a:t>
            </a:r>
          </a:p>
          <a:p>
            <a:endParaRPr lang="hu-HU" sz="16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(kötelezően  kitöltendő, legördülő mező „vezeti” a pályázót)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7386279" y="4062671"/>
            <a:ext cx="20892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Cambria" panose="02040503050406030204" pitchFamily="18" charset="0"/>
              </a:rPr>
              <a:t>Figyelem, egyszerűsített kiírás esetében 2 db letétbe helyezett beszámolóról és adatáról kell nyilatkozni!</a:t>
            </a:r>
          </a:p>
        </p:txBody>
      </p:sp>
      <p:sp>
        <p:nvSpPr>
          <p:cNvPr id="12" name="Ellipszis buborék 11"/>
          <p:cNvSpPr/>
          <p:nvPr/>
        </p:nvSpPr>
        <p:spPr>
          <a:xfrm>
            <a:off x="7173629" y="3729881"/>
            <a:ext cx="2519915" cy="1835132"/>
          </a:xfrm>
          <a:prstGeom prst="wedgeEllipseCallout">
            <a:avLst>
              <a:gd name="adj1" fmla="val -79273"/>
              <a:gd name="adj2" fmla="val -13987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buborék 13"/>
          <p:cNvSpPr/>
          <p:nvPr/>
        </p:nvSpPr>
        <p:spPr>
          <a:xfrm>
            <a:off x="7173630" y="3729881"/>
            <a:ext cx="2519915" cy="1835132"/>
          </a:xfrm>
          <a:prstGeom prst="wedgeEllipseCallout">
            <a:avLst>
              <a:gd name="adj1" fmla="val -78046"/>
              <a:gd name="adj2" fmla="val -816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/>
          <p:cNvSpPr/>
          <p:nvPr/>
        </p:nvSpPr>
        <p:spPr>
          <a:xfrm>
            <a:off x="2720276" y="549564"/>
            <a:ext cx="5022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</a:t>
            </a:r>
            <a:r>
              <a:rPr lang="hu-H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zámviteli beszámolók</a:t>
            </a:r>
            <a:endParaRPr lang="en-US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67" y="494719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833030" y="494719"/>
            <a:ext cx="875837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>
                <a:solidFill>
                  <a:srgbClr val="FF0000"/>
                </a:solidFill>
                <a:latin typeface="Cambria" panose="02040503050406030204" pitchFamily="18" charset="0"/>
              </a:rPr>
              <a:t>Figyelem!</a:t>
            </a:r>
          </a:p>
          <a:p>
            <a:pPr algn="just"/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Amit nem szabad figyelmen kívül hagyni: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egy pályázó szervezet csak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egy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 kategóriában nyújthat be pályázatot a 2019.01.16-án publikált NEA kiírások keretében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az összevont kiírások pályázói felületei nyíltak meg 2019.01.16-án, az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egyszerűsített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 kiírás pályázói felületei az összevontak zárása után, </a:t>
            </a:r>
            <a:r>
              <a:rPr lang="hu-H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2019.02.2</a:t>
            </a:r>
            <a:r>
              <a:rPr lang="en-US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5</a:t>
            </a:r>
            <a:r>
              <a:rPr lang="hu-H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-én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nyílnak meg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az összevont kiírás esetében az utolsó lezárt üzleti év beszámolója szükséges, egyszerűsített kiírás esetében utolsó két lezárt üzleti évről szóló számviteli beszámoló szükséges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éves összes bevétel: összevont esetében 50 m Ft-os korlát, egyszerűsített esetében 5 m Ft-os korlát a beszámolók esetében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egy pályázó szervezet max.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két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 pályázatot nyújthat be (1 pályázatot önállóan és/vagy egy pályázatot határon túli civil szervezettel együttesen) vagy NEA-MA-19-Ö-V vagy  NEA-NO-19-Ö-V vagy NEA-TF-19-Ö-V kategóriák keretében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határon túli civil szervezet 1 önálló pályázatot adhat be NEA-UN-19-Ö-V kategóriában, ha NEA-MA-19-Ö-V, NEA-NO-19-Ö-V, NEA-TF-19-Ö-V  kategóriában sehol sem szerepel társpályázóként, és volt már NEA támogatás kedvezményezettje társpályázóként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társpályázó csak határon túli civil szervezet lehet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a Magyarországon bejegyzett civil szervezet adatait az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Országos Bírósági Hivatal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honlapján a Civil Szervezetek Névjegyzékével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szükséges egyeztetni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a regisztrációs nyilatkozatnak legkésőbb a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pályázat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 benyújtásának napjáig (EPER-ben történő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véglegesítés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)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be kell érkeznie az Alapkezelőhöz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(amennyiben a regisztrációs nyilatkozat nem, vagy határidő után kerül postázásra, az a pályázat formai érvénytelenségét vonja maga után) Figyelem: új postafiók szám!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pályázat</a:t>
            </a:r>
            <a:r>
              <a:rPr lang="hu-HU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beadása napjáig</a:t>
            </a:r>
            <a:r>
              <a:rPr lang="hu-HU" sz="14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a pályázónak egyszeri és egy összegű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pályázati díjat 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kell megfizetnie kizárólag banki átutalással (Figyelem, új a bankszámlaszám!)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azon pályázatok, amelyek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határidőben nem kerülnek véglegesítésre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nem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 minősülnek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benyújtott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u-H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pályázat</a:t>
            </a:r>
            <a:r>
              <a:rPr lang="hu-HU" sz="1400" dirty="0">
                <a:solidFill>
                  <a:prstClr val="black"/>
                </a:solidFill>
                <a:latin typeface="Cambria" panose="02040503050406030204" pitchFamily="18" charset="0"/>
              </a:rPr>
              <a:t>nak, és az Alapkezelő formai ellenőrzésnek sem veti alá</a:t>
            </a:r>
          </a:p>
        </p:txBody>
      </p:sp>
    </p:spTree>
    <p:extLst>
      <p:ext uri="{BB962C8B-B14F-4D97-AF65-F5344CB8AC3E}">
        <p14:creationId xmlns:p14="http://schemas.microsoft.com/office/powerpoint/2010/main" val="26810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35" y="3219171"/>
            <a:ext cx="4518580" cy="2772633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886" y="334583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061175" y="334583"/>
            <a:ext cx="8630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Ellenőrzés</a:t>
            </a:r>
          </a:p>
          <a:p>
            <a:pPr algn="ctr"/>
            <a:endParaRPr lang="hu-HU" b="1" u="sng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/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A befejezés előtt a jobb alsó sarokban található „ellenőrzés” gombbal kell ellenőrizni a pályázatot. A pályázat addig nem véglegesíthető, amíg az ellenőrzés nem hibátlan!</a:t>
            </a:r>
          </a:p>
        </p:txBody>
      </p:sp>
      <p:pic>
        <p:nvPicPr>
          <p:cNvPr id="11" name="Kép 10" descr="Képernyőrész kivágá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75" y="1741843"/>
            <a:ext cx="7642481" cy="1198821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785444" y="3219171"/>
            <a:ext cx="238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ambria" panose="02040503050406030204" pitchFamily="18" charset="0"/>
              </a:rPr>
              <a:t>Hibák felsorolása:</a:t>
            </a:r>
          </a:p>
        </p:txBody>
      </p:sp>
      <p:sp>
        <p:nvSpPr>
          <p:cNvPr id="15" name="Ellipszis 14"/>
          <p:cNvSpPr/>
          <p:nvPr/>
        </p:nvSpPr>
        <p:spPr>
          <a:xfrm>
            <a:off x="7080840" y="2053509"/>
            <a:ext cx="1427356" cy="680224"/>
          </a:xfrm>
          <a:prstGeom prst="ellipse">
            <a:avLst/>
          </a:prstGeom>
          <a:noFill/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hu-HU" kern="0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323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136" y="28373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882908" y="283730"/>
            <a:ext cx="84712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„Önellenőrzés”</a:t>
            </a:r>
          </a:p>
          <a:p>
            <a:pPr algn="ctr"/>
            <a:endParaRPr lang="hu-HU" u="sng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/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A hibák kijavítása után, mindenképp ellenőrizzék magukat a kiírás „14. </a:t>
            </a:r>
            <a:r>
              <a:rPr lang="it-IT" sz="1600" dirty="0">
                <a:solidFill>
                  <a:prstClr val="black"/>
                </a:solidFill>
                <a:latin typeface="Cambria" panose="02040503050406030204" pitchFamily="18" charset="0"/>
              </a:rPr>
              <a:t>A pályázat formai vizsgálata</a:t>
            </a: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”</a:t>
            </a:r>
            <a:r>
              <a:rPr lang="it-IT" sz="16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pontjában (vagy az útmutatóban) található „sorvezető” segítségével! </a:t>
            </a:r>
          </a:p>
        </p:txBody>
      </p:sp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76" y="1714326"/>
            <a:ext cx="3570890" cy="4190742"/>
          </a:xfrm>
          <a:prstGeom prst="rect">
            <a:avLst/>
          </a:prstGeom>
        </p:spPr>
      </p:pic>
      <p:pic>
        <p:nvPicPr>
          <p:cNvPr id="4" name="Kép 3" descr="Képernyőrész kivágá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66" y="1714326"/>
            <a:ext cx="3739731" cy="3775011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531453" y="5489337"/>
            <a:ext cx="3584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Cambria" panose="02040503050406030204" pitchFamily="18" charset="0"/>
              </a:rPr>
              <a:t>Egyszerűsített formai ellenőrző lista</a:t>
            </a:r>
          </a:p>
        </p:txBody>
      </p:sp>
    </p:spTree>
    <p:extLst>
      <p:ext uri="{BB962C8B-B14F-4D97-AF65-F5344CB8AC3E}">
        <p14:creationId xmlns:p14="http://schemas.microsoft.com/office/powerpoint/2010/main" val="7934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277" y="56746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979033" y="567460"/>
            <a:ext cx="84500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Ellenőrzés 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 egyszerűsített pályázat</a:t>
            </a:r>
            <a:endParaRPr lang="hu-HU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hu-HU" u="sng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/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A hibák kijavítása után, mindenképp ellenőrizzék, hogy a pályázati kiírásban kért dokumentumokat a „Dokumentum beküldő”-n keresztül felcsatolták, és azok megnyithatók! Ezek </a:t>
            </a:r>
            <a:r>
              <a:rPr lang="en-US" sz="1600" dirty="0">
                <a:latin typeface="Cambria" panose="02040503050406030204" pitchFamily="18" charset="0"/>
              </a:rPr>
              <a:t>e</a:t>
            </a:r>
            <a:r>
              <a:rPr lang="hu-HU" sz="1600" dirty="0" smtClean="0">
                <a:latin typeface="Cambria" panose="02040503050406030204" pitchFamily="18" charset="0"/>
              </a:rPr>
              <a:t>gyszerűsített kiírás esetében</a:t>
            </a:r>
            <a:r>
              <a:rPr lang="en-US" sz="1600" dirty="0" smtClean="0">
                <a:latin typeface="Cambria" panose="02040503050406030204" pitchFamily="18" charset="0"/>
              </a:rPr>
              <a:t> </a:t>
            </a:r>
            <a:r>
              <a:rPr lang="hu-H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 </a:t>
            </a: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következők:</a:t>
            </a:r>
          </a:p>
        </p:txBody>
      </p:sp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73" y="2311206"/>
            <a:ext cx="5964604" cy="2883984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7193772" y="2609867"/>
            <a:ext cx="27025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>
                <a:latin typeface="Cambria" panose="02040503050406030204" pitchFamily="18" charset="0"/>
              </a:rPr>
              <a:t>Figyelem: </a:t>
            </a:r>
          </a:p>
          <a:p>
            <a:r>
              <a:rPr lang="hu-HU" dirty="0">
                <a:latin typeface="Cambria" panose="02040503050406030204" pitchFamily="18" charset="0"/>
              </a:rPr>
              <a:t>A papír alapon beküldött dokumentumok nem elfogadhatóak, a táblázatok „Benyújtás módja” oszlopában leírtak szerint kell a dokumentumokat csatolni! </a:t>
            </a:r>
          </a:p>
        </p:txBody>
      </p:sp>
    </p:spTree>
    <p:extLst>
      <p:ext uri="{BB962C8B-B14F-4D97-AF65-F5344CB8AC3E}">
        <p14:creationId xmlns:p14="http://schemas.microsoft.com/office/powerpoint/2010/main" val="18883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277" y="283730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78" y="1729486"/>
            <a:ext cx="4792837" cy="4311977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934920" y="283730"/>
            <a:ext cx="8450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Ellenőrzés 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 összevont pályázat</a:t>
            </a:r>
            <a:r>
              <a:rPr lang="hu-H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endParaRPr lang="hu-HU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just"/>
            <a:r>
              <a:rPr lang="hu-H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 </a:t>
            </a: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hibák kijavítása után, mindenképp ellenőrizzék, hogy a pályázati kiírásban kért dokumentumokat a „Dokumentum beküldő”-n keresztül felcsatolták, és azok megnyithatók! Ezek </a:t>
            </a:r>
            <a:r>
              <a:rPr lang="en-US" sz="1600" dirty="0">
                <a:latin typeface="Cambria" panose="02040503050406030204" pitchFamily="18" charset="0"/>
              </a:rPr>
              <a:t>ö</a:t>
            </a:r>
            <a:r>
              <a:rPr lang="hu-HU" sz="1600" dirty="0" smtClean="0">
                <a:latin typeface="Cambria" panose="02040503050406030204" pitchFamily="18" charset="0"/>
              </a:rPr>
              <a:t>sszevont kiírások esetében</a:t>
            </a:r>
            <a:r>
              <a:rPr lang="en-US" sz="1600" dirty="0" smtClean="0">
                <a:latin typeface="Cambria" panose="02040503050406030204" pitchFamily="18" charset="0"/>
              </a:rPr>
              <a:t> </a:t>
            </a:r>
            <a:r>
              <a:rPr lang="hu-H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 </a:t>
            </a:r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következők: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7469455" y="1729486"/>
            <a:ext cx="20527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Cambria" panose="02040503050406030204" pitchFamily="18" charset="0"/>
              </a:rPr>
              <a:t>Figyelem: </a:t>
            </a:r>
          </a:p>
          <a:p>
            <a:r>
              <a:rPr lang="hu-HU" dirty="0">
                <a:latin typeface="Cambria" panose="02040503050406030204" pitchFamily="18" charset="0"/>
              </a:rPr>
              <a:t>A papír alapon beküldött dokumentumok nem elfogadhatóak, a táblázatok „Benyújtás módja” oszlopában leírtak szerint kell a dokumentumokat csatolni! </a:t>
            </a:r>
          </a:p>
        </p:txBody>
      </p:sp>
    </p:spTree>
    <p:extLst>
      <p:ext uri="{BB962C8B-B14F-4D97-AF65-F5344CB8AC3E}">
        <p14:creationId xmlns:p14="http://schemas.microsoft.com/office/powerpoint/2010/main" val="6662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768" y="279401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839585" y="199505"/>
            <a:ext cx="8528859" cy="129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u-HU" sz="3600" b="1" kern="0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Belépő felület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hu-HU" sz="3600" kern="0" dirty="0">
                <a:solidFill>
                  <a:srgbClr val="0D0D0D"/>
                </a:solidFill>
                <a:latin typeface="Cambria" panose="02040503050406030204" pitchFamily="18" charset="0"/>
              </a:rPr>
              <a:t>https://eper.emet.hu/paly/palybelep.aspx</a:t>
            </a:r>
            <a:endParaRPr lang="hu-HU" sz="3600" kern="0" dirty="0">
              <a:solidFill>
                <a:srgbClr val="0D0D0D"/>
              </a:solidFill>
            </a:endParaRPr>
          </a:p>
        </p:txBody>
      </p:sp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50" y="1749286"/>
            <a:ext cx="7183662" cy="2815883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839585" y="4820237"/>
            <a:ext cx="8746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FIGYELEM!</a:t>
            </a:r>
            <a:r>
              <a:rPr lang="hu-H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</a:rPr>
              <a:t>Az EPER </a:t>
            </a:r>
            <a:r>
              <a:rPr lang="hu-H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Internet Explorer böngésző támogatottságú 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</a:rPr>
              <a:t>program, más böngésző használata (pl.: Chrome, Mozilla Firefox stb.) adat- és funkcióvesztéssel járhat!</a:t>
            </a:r>
          </a:p>
        </p:txBody>
      </p:sp>
    </p:spTree>
    <p:extLst>
      <p:ext uri="{BB962C8B-B14F-4D97-AF65-F5344CB8AC3E}">
        <p14:creationId xmlns:p14="http://schemas.microsoft.com/office/powerpoint/2010/main" val="1010527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514" y="364797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675090" y="364797"/>
            <a:ext cx="8566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Amikor az ellenőrzés már nem talál hibát…</a:t>
            </a:r>
          </a:p>
          <a:p>
            <a:pPr algn="ctr"/>
            <a:endParaRPr lang="hu-HU" b="1" u="sng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Kép 10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65" y="1580447"/>
            <a:ext cx="8242602" cy="1739423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057665" y="3348444"/>
            <a:ext cx="8391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latin typeface="Cambria" panose="02040503050406030204" pitchFamily="18" charset="0"/>
              </a:rPr>
              <a:t>… akkor ajánlatos a pályázatot még egyszer átnézni (nincs-e benne: elütés, elírás, számcsere, minden kért dokumentum felcsatolásra került, jó kategóriában dolgoztak stb.) és csak ezután </a:t>
            </a:r>
            <a:r>
              <a:rPr lang="hu-HU" b="1" dirty="0">
                <a:latin typeface="Cambria" panose="02040503050406030204" pitchFamily="18" charset="0"/>
              </a:rPr>
              <a:t>véglegesíteni</a:t>
            </a:r>
            <a:r>
              <a:rPr lang="hu-HU" dirty="0">
                <a:latin typeface="Cambria" panose="02040503050406030204" pitchFamily="18" charset="0"/>
              </a:rPr>
              <a:t>!</a:t>
            </a:r>
          </a:p>
        </p:txBody>
      </p:sp>
      <p:pic>
        <p:nvPicPr>
          <p:cNvPr id="13" name="Kép 12" descr="Képernyőrész kivágá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66" y="4324334"/>
            <a:ext cx="8391459" cy="659524"/>
          </a:xfrm>
          <a:prstGeom prst="rect">
            <a:avLst/>
          </a:prstGeom>
        </p:spPr>
      </p:pic>
      <p:sp>
        <p:nvSpPr>
          <p:cNvPr id="15" name="Ellipszis 14"/>
          <p:cNvSpPr/>
          <p:nvPr/>
        </p:nvSpPr>
        <p:spPr>
          <a:xfrm>
            <a:off x="849656" y="4604695"/>
            <a:ext cx="1527717" cy="545081"/>
          </a:xfrm>
          <a:prstGeom prst="ellipse">
            <a:avLst/>
          </a:prstGeom>
          <a:noFill/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hu-HU" kern="0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529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514" y="540328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025349" y="540328"/>
            <a:ext cx="877186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Hasznos linkek gyűjteménye</a:t>
            </a:r>
          </a:p>
          <a:p>
            <a:pPr algn="ctr"/>
            <a:endParaRPr lang="hu-HU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Eper belépési pont:</a:t>
            </a:r>
          </a:p>
          <a:p>
            <a:r>
              <a:rPr lang="hu-HU" sz="1600" dirty="0">
                <a:solidFill>
                  <a:srgbClr val="0070C0"/>
                </a:solidFill>
                <a:latin typeface="Cambria" panose="02040503050406030204" pitchFamily="18" charset="0"/>
                <a:hlinkClick r:id="rId4"/>
              </a:rPr>
              <a:t>https://eper.emet.hu/paly/palybelep.aspx</a:t>
            </a:r>
            <a:endParaRPr lang="hu-HU" sz="16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endParaRPr lang="hu-HU" sz="16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OBH civil szervezetek névjegyzéke:</a:t>
            </a:r>
          </a:p>
          <a:p>
            <a:r>
              <a:rPr lang="hu-HU" sz="1600" dirty="0">
                <a:solidFill>
                  <a:srgbClr val="0D0D0D"/>
                </a:solidFill>
                <a:latin typeface="Cambria" panose="02040503050406030204" pitchFamily="18" charset="0"/>
                <a:hlinkClick r:id="rId5"/>
              </a:rPr>
              <a:t>http://birosag.hu/allampolgaroknak/civil-szervezetek/civil-szervezetek-nevjegyzeke-kereses</a:t>
            </a:r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srgbClr val="0D0D0D"/>
                </a:solidFill>
                <a:latin typeface="Cambria" panose="02040503050406030204" pitchFamily="18" charset="0"/>
              </a:rPr>
              <a:t>Civil Információs Portál:</a:t>
            </a:r>
          </a:p>
          <a:p>
            <a:r>
              <a:rPr lang="hu-HU" sz="1600" dirty="0">
                <a:solidFill>
                  <a:srgbClr val="0D0D0D"/>
                </a:solidFill>
                <a:latin typeface="Cambria" panose="02040503050406030204" pitchFamily="18" charset="0"/>
                <a:hlinkClick r:id="rId6"/>
              </a:rPr>
              <a:t>http://civil.info.hu/</a:t>
            </a:r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srgbClr val="0D0D0D"/>
                </a:solidFill>
                <a:latin typeface="Cambria" panose="02040503050406030204" pitchFamily="18" charset="0"/>
              </a:rPr>
              <a:t>CIP NEA:</a:t>
            </a:r>
          </a:p>
          <a:p>
            <a:r>
              <a:rPr lang="hu-HU" sz="1600" dirty="0">
                <a:solidFill>
                  <a:srgbClr val="0D0D0D"/>
                </a:solidFill>
                <a:latin typeface="Cambria" panose="02040503050406030204" pitchFamily="18" charset="0"/>
                <a:hlinkClick r:id="rId7"/>
              </a:rPr>
              <a:t>http://civil.info.hu/web/nea</a:t>
            </a:r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endParaRPr lang="hu-HU" sz="1600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srgbClr val="0D0D0D"/>
                </a:solidFill>
                <a:latin typeface="Cambria" panose="02040503050406030204" pitchFamily="18" charset="0"/>
              </a:rPr>
              <a:t>Az alábbi honlap térkép alapján tud tájékozódni a honlapon található információkra vonatkozóan</a:t>
            </a:r>
            <a:r>
              <a:rPr lang="hu-HU" sz="1600" b="1" dirty="0">
                <a:latin typeface="Cambria" panose="02040503050406030204" pitchFamily="18" charset="0"/>
              </a:rPr>
              <a:t>:</a:t>
            </a:r>
          </a:p>
          <a:p>
            <a:r>
              <a:rPr lang="hu-HU" sz="1600" u="sng" dirty="0">
                <a:latin typeface="Cambria" panose="02040503050406030204" pitchFamily="18" charset="0"/>
                <a:hlinkClick r:id="rId8"/>
              </a:rPr>
              <a:t>http://civil.info.hu/web/nea/honlapterkep</a:t>
            </a:r>
            <a:endParaRPr lang="hu-HU" sz="1600" u="sng" dirty="0">
              <a:latin typeface="Cambria" panose="02040503050406030204" pitchFamily="18" charset="0"/>
            </a:endParaRPr>
          </a:p>
          <a:p>
            <a:endParaRPr lang="hu-HU" sz="1600" u="sng" dirty="0">
              <a:latin typeface="Cambria" panose="02040503050406030204" pitchFamily="18" charset="0"/>
            </a:endParaRPr>
          </a:p>
          <a:p>
            <a:r>
              <a:rPr lang="hu-HU" sz="1600" b="1" dirty="0">
                <a:latin typeface="Cambria" panose="02040503050406030204" pitchFamily="18" charset="0"/>
              </a:rPr>
              <a:t>CIP „Támogatások” felületén található kereső funkcióval lehet tájékozódni a szervezet nevére, adószámára vagy pályázati azonosítójára keresve:</a:t>
            </a:r>
          </a:p>
          <a:p>
            <a:r>
              <a:rPr lang="hu-HU" sz="1600" u="sng" dirty="0">
                <a:latin typeface="Cambria" panose="02040503050406030204" pitchFamily="18" charset="0"/>
                <a:hlinkClick r:id="rId9"/>
              </a:rPr>
              <a:t>http://civil.info.hu/web/nea/tamogatasok</a:t>
            </a:r>
            <a:endParaRPr lang="hu-HU" sz="1600" dirty="0">
              <a:latin typeface="Cambria" panose="02040503050406030204" pitchFamily="18" charset="0"/>
            </a:endParaRPr>
          </a:p>
          <a:p>
            <a:endParaRPr lang="hu-HU" dirty="0">
              <a:latin typeface="Cambria" panose="02040503050406030204" pitchFamily="18" charset="0"/>
            </a:endParaRPr>
          </a:p>
          <a:p>
            <a:endParaRPr lang="hu-HU" dirty="0">
              <a:solidFill>
                <a:srgbClr val="0D0D0D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Kép 6" descr="Képernyőrész kivágás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84" y="1182603"/>
            <a:ext cx="1934782" cy="1270373"/>
          </a:xfrm>
          <a:prstGeom prst="rect">
            <a:avLst/>
          </a:prstGeom>
        </p:spPr>
      </p:pic>
      <p:pic>
        <p:nvPicPr>
          <p:cNvPr id="10" name="Kép 9" descr="Képernyőrész kivágása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54" y="2924898"/>
            <a:ext cx="2580279" cy="1348500"/>
          </a:xfrm>
          <a:prstGeom prst="rect">
            <a:avLst/>
          </a:prstGeom>
        </p:spPr>
      </p:pic>
      <p:pic>
        <p:nvPicPr>
          <p:cNvPr id="11" name="Kép 10" descr="Képernyőrész kivágása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92" y="2807887"/>
            <a:ext cx="2372518" cy="1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94" y="465513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876188" y="465513"/>
            <a:ext cx="877186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Hasznos linkek gyűjteménye</a:t>
            </a:r>
          </a:p>
          <a:p>
            <a:endParaRPr lang="hu-HU" sz="16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r>
              <a:rPr lang="hu-HU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Bethlen Gábor Alapkezelő Zrt.:</a:t>
            </a:r>
          </a:p>
          <a:p>
            <a:r>
              <a:rPr lang="hu-HU" dirty="0">
                <a:latin typeface="Cambria" panose="02040503050406030204" pitchFamily="18" charset="0"/>
                <a:hlinkClick r:id="rId4"/>
              </a:rPr>
              <a:t>http://www.bgazrt.hu/</a:t>
            </a:r>
            <a:endParaRPr lang="hu-HU" dirty="0">
              <a:latin typeface="Cambria" panose="02040503050406030204" pitchFamily="18" charset="0"/>
            </a:endParaRPr>
          </a:p>
          <a:p>
            <a:endParaRPr lang="hu-HU" dirty="0">
              <a:latin typeface="Cambria" panose="02040503050406030204" pitchFamily="18" charset="0"/>
            </a:endParaRPr>
          </a:p>
          <a:p>
            <a:r>
              <a:rPr lang="hu-HU" dirty="0">
                <a:latin typeface="Cambria" panose="02040503050406030204" pitchFamily="18" charset="0"/>
              </a:rPr>
              <a:t>2019. Évi NEA kiírások és „Gyakran ismételt kérdések”:</a:t>
            </a:r>
          </a:p>
          <a:p>
            <a:r>
              <a:rPr lang="hu-HU" dirty="0">
                <a:latin typeface="Cambria" panose="02040503050406030204" pitchFamily="18" charset="0"/>
                <a:hlinkClick r:id="rId5"/>
              </a:rPr>
              <a:t>http://bgazrt.hu/tamogatasok/nea/2019_evi_palyazati_felhivasok/</a:t>
            </a:r>
            <a:endParaRPr lang="hu-HU" dirty="0">
              <a:latin typeface="Cambria" panose="02040503050406030204" pitchFamily="18" charset="0"/>
            </a:endParaRPr>
          </a:p>
          <a:p>
            <a:endParaRPr lang="hu-HU" dirty="0">
              <a:latin typeface="Cambria" panose="02040503050406030204" pitchFamily="18" charset="0"/>
            </a:endParaRPr>
          </a:p>
        </p:txBody>
      </p:sp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58" y="1193564"/>
            <a:ext cx="2096319" cy="452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703" y="494431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34537" y="313274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Sikeres pályázást </a:t>
            </a:r>
          </a:p>
          <a:p>
            <a:pPr algn="ctr"/>
            <a:r>
              <a:rPr lang="hu-HU" sz="44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kívánunk!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45673" y="494431"/>
            <a:ext cx="195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www.civil.info.hu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0452" y="2022364"/>
            <a:ext cx="6052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40472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2260360" y="326691"/>
            <a:ext cx="62000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Regisztrációs nyilatkozat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17820" y="1313821"/>
            <a:ext cx="88151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hu-H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Az érvényes pályázat benyújtásának előfeltétele az Alapkezelő által </a:t>
            </a:r>
            <a:r>
              <a:rPr lang="hu-HU" sz="2000" b="1" u="sng" dirty="0">
                <a:solidFill>
                  <a:prstClr val="black"/>
                </a:solidFill>
                <a:latin typeface="Cambria" panose="02040503050406030204" pitchFamily="18" charset="0"/>
              </a:rPr>
              <a:t>érvényesnek nyilvánított EPER regisztrációs nyilatkozat.</a:t>
            </a:r>
          </a:p>
          <a:p>
            <a:pPr algn="just" defTabSz="457200">
              <a:spcBef>
                <a:spcPts val="1200"/>
              </a:spcBef>
              <a:spcAft>
                <a:spcPts val="1200"/>
              </a:spcAft>
            </a:pPr>
            <a:r>
              <a:rPr lang="hu-H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Nem kell beküldeni 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</a:rPr>
              <a:t>új regisztrációs nyilatkozatot, amennyiben az utoljára beküldött </a:t>
            </a:r>
            <a:r>
              <a:rPr lang="hu-H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regisztrációs nyilatkozata érvényes 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</a:rPr>
              <a:t>és </a:t>
            </a:r>
            <a:r>
              <a:rPr lang="hu-H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adataikban nem történt változás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</a:rPr>
              <a:t>. </a:t>
            </a:r>
          </a:p>
          <a:p>
            <a:pPr algn="just" defTabSz="457200"/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</a:rPr>
              <a:t>Amennyiben változás történt, vagy módosítást lát szükségesnek, a módosítást követően az EPER-</a:t>
            </a:r>
            <a:r>
              <a:rPr lang="hu-HU" sz="2000" dirty="0" err="1">
                <a:solidFill>
                  <a:prstClr val="black"/>
                </a:solidFill>
                <a:latin typeface="Cambria" panose="02040503050406030204" pitchFamily="18" charset="0"/>
              </a:rPr>
              <a:t>ből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</a:rPr>
              <a:t> kinyomtatott Regisztrációs Nyilatkozat egy eredeti példányát (amelyet a szervezet képviselőjének/képviselőinek kell aláírnia) postai úton legkésőbb a jelen </a:t>
            </a:r>
            <a:r>
              <a:rPr lang="hu-HU" sz="2000" u="sng" dirty="0">
                <a:solidFill>
                  <a:prstClr val="black"/>
                </a:solidFill>
                <a:latin typeface="Cambria" panose="02040503050406030204" pitchFamily="18" charset="0"/>
              </a:rPr>
              <a:t>pályázat benyújtása napjáig kell megküldeni </a:t>
            </a:r>
            <a:r>
              <a:rPr lang="hu-HU" sz="2000" dirty="0">
                <a:solidFill>
                  <a:prstClr val="black"/>
                </a:solidFill>
                <a:latin typeface="Cambria" panose="02040503050406030204" pitchFamily="18" charset="0"/>
              </a:rPr>
              <a:t>az alábbi postacímre</a:t>
            </a:r>
            <a:r>
              <a:rPr lang="hu-HU" sz="2000" dirty="0" smtClean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endParaRPr lang="en-US" sz="20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 defTabSz="457200"/>
            <a:r>
              <a:rPr lang="hu-HU" sz="20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endParaRPr lang="hu-HU" sz="20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 defTabSz="457200"/>
            <a:r>
              <a:rPr lang="hu-H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Bethlen Gábor Alapkezelő Zrt. </a:t>
            </a:r>
          </a:p>
          <a:p>
            <a:pPr algn="ctr" defTabSz="457200"/>
            <a:r>
              <a:rPr lang="hu-H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1253 Budapest, Pf. 36.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28" y="292621"/>
            <a:ext cx="1583690" cy="58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126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390" y="327088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866978" y="894548"/>
            <a:ext cx="878686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Teendők: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amennyiben a Magyarországon bejegyzett szervezet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már regisztrált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: saját adatok menüpontban ellenőrizze az adatait! Amennyiben az adatok teljes körűek és megfelelnek a valóságnak, egyeznek az </a:t>
            </a:r>
            <a:r>
              <a:rPr lang="hu-HU" u="sng" dirty="0">
                <a:solidFill>
                  <a:prstClr val="black"/>
                </a:solidFill>
                <a:latin typeface="Cambria" panose="02040503050406030204" pitchFamily="18" charset="0"/>
              </a:rPr>
              <a:t>OBH Civil Szervezetek Névjegyzékével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, és a regisztrációs nyilatkozata érvényes státuszban van, úgy nincs további teendője. (Regisztrációjának érvényességét a „Reg. nyilatkozat” menüpontban ellenőrizheti az </a:t>
            </a:r>
            <a:r>
              <a:rPr lang="hu-HU" dirty="0" err="1">
                <a:solidFill>
                  <a:prstClr val="black"/>
                </a:solidFill>
                <a:latin typeface="Cambria" panose="02040503050406030204" pitchFamily="18" charset="0"/>
              </a:rPr>
              <a:t>EPER-ben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.)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Szervezet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nem regisztrált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: regisztráció szükséges, amihez segítséget nyújt a </a:t>
            </a:r>
            <a:r>
              <a:rPr lang="hu-HU" u="sng" dirty="0">
                <a:solidFill>
                  <a:prstClr val="black"/>
                </a:solidFill>
                <a:latin typeface="Cambria" panose="02040503050406030204" pitchFamily="18" charset="0"/>
                <a:hlinkClick r:id="rId5"/>
              </a:rPr>
              <a:t>www.emet.gov.hu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 és a </a:t>
            </a:r>
            <a:r>
              <a:rPr lang="hu-HU" u="sng" dirty="0">
                <a:solidFill>
                  <a:prstClr val="black"/>
                </a:solidFill>
                <a:latin typeface="Cambria" panose="02040503050406030204" pitchFamily="18" charset="0"/>
                <a:hlinkClick r:id="rId6"/>
              </a:rPr>
              <a:t>www.eper.hu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 oldalakról letölthető „Felhasználói kézikönyv” is.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OBH Civil Szervezetek Névjegyzéke: </a:t>
            </a:r>
          </a:p>
          <a:p>
            <a:pPr lvl="0" algn="just" defTabSz="457200"/>
            <a:r>
              <a:rPr lang="hu-HU" dirty="0" smtClean="0">
                <a:solidFill>
                  <a:prstClr val="black"/>
                </a:solidFill>
                <a:latin typeface="Cambria" panose="02040503050406030204" pitchFamily="18" charset="0"/>
                <a:hlinkClick r:id="rId7"/>
              </a:rPr>
              <a:t>http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  <a:hlinkClick r:id="rId7"/>
              </a:rPr>
              <a:t>://birosag.hu/allampolgaroknak/civil-szervezetek/civil-szervezetek-nevjegyzeke-kereses</a:t>
            </a:r>
            <a:endParaRPr lang="hu-HU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Határon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túli pályázó esetében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jogi státuszként a „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Személyek egyéb közössége 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jogi státuszt szükséges választani, és a „Banki adatok”-</a:t>
            </a:r>
            <a:r>
              <a:rPr lang="hu-HU" dirty="0" err="1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nál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külföldi pénzintézet nevét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címét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az utaláshoz szükséges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SWIFT kódot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IBAN-t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valamint a választott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devizakódot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kötelező megadni</a:t>
            </a:r>
            <a:r>
              <a:rPr lang="hu-HU" dirty="0" smtClean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 smtClean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FONTOS!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 Regisztrációs nyilatkozat kapcsán fokozottan figyeljenek az önálló/együttes aláírás megjelölésére.</a:t>
            </a:r>
            <a:b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endParaRPr lang="hu-H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260360" y="326691"/>
            <a:ext cx="62000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Regisztrációs nyilatkozat</a:t>
            </a:r>
          </a:p>
        </p:txBody>
      </p:sp>
    </p:spTree>
    <p:extLst>
      <p:ext uri="{BB962C8B-B14F-4D97-AF65-F5344CB8AC3E}">
        <p14:creationId xmlns:p14="http://schemas.microsoft.com/office/powerpoint/2010/main" val="1774679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891149" y="1112795"/>
            <a:ext cx="8786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" algn="just"/>
            <a:r>
              <a:rPr lang="hu-HU" b="1" dirty="0">
                <a:solidFill>
                  <a:srgbClr val="0D0D0D"/>
                </a:solidFill>
                <a:latin typeface="Cambria" panose="02040503050406030204" pitchFamily="18" charset="0"/>
              </a:rPr>
              <a:t>A következő üzenetet addig jeleníti meg a rendszer, amíg a pályázatkezelő a regisztrációs nyilatkozatot fel nem dolgozza. </a:t>
            </a:r>
            <a:endParaRPr lang="en-US" b="1" dirty="0" smtClean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pPr marL="1800" algn="just"/>
            <a:endParaRPr lang="hu-HU" b="1" dirty="0">
              <a:solidFill>
                <a:srgbClr val="0D0D0D"/>
              </a:solidFill>
              <a:latin typeface="Cambria" panose="02040503050406030204" pitchFamily="18" charset="0"/>
            </a:endParaRPr>
          </a:p>
          <a:p>
            <a:pPr marL="1800" algn="just"/>
            <a:r>
              <a:rPr lang="hu-HU" b="1" dirty="0">
                <a:solidFill>
                  <a:srgbClr val="FF0000"/>
                </a:solidFill>
                <a:latin typeface="Cambria" panose="02040503050406030204" pitchFamily="18" charset="0"/>
              </a:rPr>
              <a:t>Ettől függetlenül a pályázati folyamatot el tudja kezdeni, pályázatát véglegesítheti</a:t>
            </a:r>
            <a:r>
              <a:rPr lang="hu-HU" b="1" dirty="0">
                <a:solidFill>
                  <a:srgbClr val="0D0D0D"/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49" y="2508298"/>
            <a:ext cx="8722581" cy="1084607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891149" y="3707646"/>
            <a:ext cx="858690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Változás </a:t>
            </a: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az előző évekhez képest: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prstClr val="black"/>
                </a:solidFill>
                <a:latin typeface="Cambria" panose="02040503050406030204" pitchFamily="18" charset="0"/>
              </a:rPr>
              <a:t>szükséges az OBH adategyezőség (Magyarországon bejegyzett civil szervezetek esetében</a:t>
            </a:r>
            <a:r>
              <a:rPr lang="hu-HU" dirty="0" smtClean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,</a:t>
            </a:r>
            <a:endParaRPr lang="hu-HU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új regisztráció, illetve </a:t>
            </a:r>
            <a:r>
              <a:rPr lang="hu-HU" dirty="0" smtClean="0">
                <a:solidFill>
                  <a:prstClr val="black"/>
                </a:solidFill>
                <a:latin typeface="Cambria" panose="02040503050406030204" pitchFamily="18" charset="0"/>
              </a:rPr>
              <a:t>adatmódosítás</a:t>
            </a:r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 esetén</a:t>
            </a:r>
            <a:r>
              <a:rPr lang="hu-HU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hu-HU" b="1" dirty="0">
                <a:solidFill>
                  <a:prstClr val="black"/>
                </a:solidFill>
                <a:latin typeface="Cambria" panose="02040503050406030204" pitchFamily="18" charset="0"/>
              </a:rPr>
              <a:t>a regisztrációs nyilatkozatnak be kell érkeznie a Támogatáskezelőhöz legkésőbb a pályázat </a:t>
            </a:r>
            <a:r>
              <a:rPr lang="hu-HU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véglegesítéséig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!</a:t>
            </a:r>
            <a:endParaRPr lang="hu-HU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Szövegdoboz 6"/>
          <p:cNvSpPr txBox="1"/>
          <p:nvPr/>
        </p:nvSpPr>
        <p:spPr>
          <a:xfrm>
            <a:off x="2293611" y="458876"/>
            <a:ext cx="62000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Regisztrációs nyilatkozat</a:t>
            </a:r>
          </a:p>
        </p:txBody>
      </p:sp>
    </p:spTree>
    <p:extLst>
      <p:ext uri="{BB962C8B-B14F-4D97-AF65-F5344CB8AC3E}">
        <p14:creationId xmlns:p14="http://schemas.microsoft.com/office/powerpoint/2010/main" val="2459505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54" y="458876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35119" y="458876"/>
            <a:ext cx="276094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Pályázati díj</a:t>
            </a:r>
            <a:endParaRPr lang="hu-HU" sz="3600" b="1" dirty="0">
              <a:solidFill>
                <a:srgbClr val="90C2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1875" y="1253062"/>
            <a:ext cx="9005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Cambria" panose="02040503050406030204" pitchFamily="18" charset="0"/>
              </a:rPr>
              <a:t>A pályázatok benyújtása során, a jelen pályázat beadása napjáig a pályázónak egyszeri és egyösszegű pályázati díjat kell megfizetnie kizárólag banki átutalással, amelynek összege 2.000 Ft. </a:t>
            </a:r>
            <a:r>
              <a:rPr lang="hu-HU" b="1" dirty="0">
                <a:latin typeface="Cambria" panose="02040503050406030204" pitchFamily="18" charset="0"/>
              </a:rPr>
              <a:t>A pályázati díj határidőre történő meg nem fizetése vagy késedelmes teljesítése a pályázat formai érvénytelenségét vonja maga után. </a:t>
            </a:r>
            <a:br>
              <a:rPr lang="hu-HU" b="1" dirty="0">
                <a:latin typeface="Cambria" panose="02040503050406030204" pitchFamily="18" charset="0"/>
              </a:rPr>
            </a:br>
            <a:r>
              <a:rPr lang="hu-HU" dirty="0">
                <a:latin typeface="Cambria" panose="02040503050406030204" pitchFamily="18" charset="0"/>
              </a:rPr>
              <a:t/>
            </a:r>
            <a:br>
              <a:rPr lang="hu-HU" dirty="0">
                <a:latin typeface="Cambria" panose="02040503050406030204" pitchFamily="18" charset="0"/>
              </a:rPr>
            </a:br>
            <a:r>
              <a:rPr lang="hu-HU" dirty="0">
                <a:latin typeface="Cambria" panose="02040503050406030204" pitchFamily="18" charset="0"/>
              </a:rPr>
              <a:t>A pályázati díjat banki átutalással a következő számlaszámra kell befizetni: </a:t>
            </a:r>
            <a:br>
              <a:rPr lang="hu-HU" dirty="0">
                <a:latin typeface="Cambria" panose="02040503050406030204" pitchFamily="18" charset="0"/>
              </a:rPr>
            </a:br>
            <a:r>
              <a:rPr lang="hu-HU" b="1" dirty="0">
                <a:latin typeface="Cambria" panose="02040503050406030204" pitchFamily="18" charset="0"/>
              </a:rPr>
              <a:t>Bethlen Gábor Alapkezelő Zrt. </a:t>
            </a:r>
            <a:r>
              <a:rPr lang="hu-HU" dirty="0">
                <a:latin typeface="Cambria" panose="02040503050406030204" pitchFamily="18" charset="0"/>
              </a:rPr>
              <a:t/>
            </a:r>
            <a:br>
              <a:rPr lang="hu-HU" dirty="0">
                <a:latin typeface="Cambria" panose="02040503050406030204" pitchFamily="18" charset="0"/>
              </a:rPr>
            </a:br>
            <a:r>
              <a:rPr lang="hu-HU" b="1" dirty="0">
                <a:latin typeface="Cambria" panose="02040503050406030204" pitchFamily="18" charset="0"/>
              </a:rPr>
              <a:t>10032000-00310024-00000017</a:t>
            </a:r>
            <a:br>
              <a:rPr lang="hu-HU" b="1" dirty="0">
                <a:latin typeface="Cambria" panose="02040503050406030204" pitchFamily="18" charset="0"/>
              </a:rPr>
            </a:br>
            <a:r>
              <a:rPr lang="hu-HU" b="1" dirty="0">
                <a:latin typeface="Cambria" panose="02040503050406030204" pitchFamily="18" charset="0"/>
              </a:rPr>
              <a:t/>
            </a:r>
            <a:br>
              <a:rPr lang="hu-HU" b="1" dirty="0">
                <a:latin typeface="Cambria" panose="02040503050406030204" pitchFamily="18" charset="0"/>
              </a:rPr>
            </a:br>
            <a:r>
              <a:rPr lang="hu-HU" b="1" dirty="0">
                <a:latin typeface="Cambria" panose="02040503050406030204" pitchFamily="18" charset="0"/>
              </a:rPr>
              <a:t>A pályázati díj postai feladóvevénnyel nem befizethető, kizárólag banki átutalással teljesíthető! A banki átutalást alátámasztó dokumentumot (pl.: banki átutalási megbízás, bankszámlakivonat nyitó- és záró egyenleggel), kérjük az EPER-ben a „Dokumentum beküldő”- n keresztül felcsatolni.</a:t>
            </a:r>
            <a:br>
              <a:rPr lang="hu-HU" b="1" dirty="0">
                <a:latin typeface="Cambria" panose="02040503050406030204" pitchFamily="18" charset="0"/>
              </a:rPr>
            </a:br>
            <a:r>
              <a:rPr lang="hu-HU" b="1" dirty="0">
                <a:latin typeface="Cambria" panose="02040503050406030204" pitchFamily="18" charset="0"/>
              </a:rPr>
              <a:t/>
            </a:r>
            <a:br>
              <a:rPr lang="hu-HU" b="1" dirty="0">
                <a:latin typeface="Cambria" panose="02040503050406030204" pitchFamily="18" charset="0"/>
              </a:rPr>
            </a:br>
            <a:r>
              <a:rPr lang="hu-HU" b="1" dirty="0">
                <a:latin typeface="Cambria" panose="02040503050406030204" pitchFamily="18" charset="0"/>
              </a:rPr>
              <a:t>Kérjük, a pályázati díj befizetésekor a beazonosíthatóság érdekében tüntesse fel a megjegyzés/közlemény rovatban a pályázó szervezet – EPER-ben megadott – adószámát, továbbá azt, hogy NEA.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169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515" y="532015"/>
            <a:ext cx="1543446" cy="56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043941" y="1262809"/>
            <a:ext cx="84500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u="sng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/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A benyújtandó dokumentumok fontos eleme az Adatkezelési hozzájáruló nyilatkozat. </a:t>
            </a:r>
          </a:p>
          <a:p>
            <a:pPr algn="just"/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</a:rPr>
              <a:t>Kérjük, hogy a nyilatkozat kitöltését megelőzően tekintse át az Adatvédelmi tájékozatót, amely az alábbi elérhetőségen tekinthető meg: </a:t>
            </a:r>
          </a:p>
          <a:p>
            <a:pPr algn="just"/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/>
            <a:r>
              <a:rPr lang="hu-HU" sz="1600" dirty="0">
                <a:solidFill>
                  <a:prstClr val="black"/>
                </a:solidFill>
                <a:latin typeface="Cambria" panose="02040503050406030204" pitchFamily="18" charset="0"/>
                <a:hlinkClick r:id="rId4"/>
              </a:rPr>
              <a:t>http://www.civil.info.hu/web/nea/palyazati-dokumentumok</a:t>
            </a:r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/>
            <a:endParaRPr lang="hu-HU" sz="1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1" y="2882837"/>
            <a:ext cx="3896269" cy="2695951"/>
          </a:xfrm>
          <a:prstGeom prst="rect">
            <a:avLst/>
          </a:prstGeom>
        </p:spPr>
      </p:pic>
      <p:sp>
        <p:nvSpPr>
          <p:cNvPr id="4" name="Balra nyíl 3"/>
          <p:cNvSpPr/>
          <p:nvPr/>
        </p:nvSpPr>
        <p:spPr>
          <a:xfrm>
            <a:off x="3681499" y="4042000"/>
            <a:ext cx="1663135" cy="604255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Rectangle 2"/>
          <p:cNvSpPr/>
          <p:nvPr/>
        </p:nvSpPr>
        <p:spPr>
          <a:xfrm>
            <a:off x="2595692" y="532015"/>
            <a:ext cx="5346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Adatvédelmi nyilatkozat</a:t>
            </a:r>
            <a:endParaRPr lang="hu-HU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3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4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5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6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2513</Words>
  <Application>Microsoft Office PowerPoint</Application>
  <PresentationFormat>Szélesvásznú</PresentationFormat>
  <Paragraphs>369</Paragraphs>
  <Slides>43</Slides>
  <Notes>40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53" baseType="lpstr">
      <vt:lpstr>Arial</vt:lpstr>
      <vt:lpstr>Calibri</vt:lpstr>
      <vt:lpstr>Cambria</vt:lpstr>
      <vt:lpstr>Symbol</vt:lpstr>
      <vt:lpstr>Times New Roman</vt:lpstr>
      <vt:lpstr>Trebuchet MS</vt:lpstr>
      <vt:lpstr>Verdana</vt:lpstr>
      <vt:lpstr>Wingdings</vt:lpstr>
      <vt:lpstr>Wingdings 3</vt:lpstr>
      <vt:lpstr>Fazetta</vt:lpstr>
      <vt:lpstr> Tájékoztató az EPER pályázati folyamatáról Nemzeti Együttműködési Alap 2019.02.12-13. </vt:lpstr>
      <vt:lpstr>Pályázati kiírások elérhetősége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Keretösszeg</vt:lpstr>
      <vt:lpstr>Összevont vegyes pályázati kategóriák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Oriana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Tájékoztató az EPER pályázati folyamatáról  2019.02.12-13.</dc:title>
  <dc:creator>Elemér Furka</dc:creator>
  <cp:lastModifiedBy>Windows-felhasználó</cp:lastModifiedBy>
  <cp:revision>56</cp:revision>
  <dcterms:created xsi:type="dcterms:W3CDTF">2019-02-11T16:22:04Z</dcterms:created>
  <dcterms:modified xsi:type="dcterms:W3CDTF">2019-02-14T08:37:58Z</dcterms:modified>
</cp:coreProperties>
</file>