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3"/>
  </p:notesMasterIdLst>
  <p:handoutMasterIdLst>
    <p:handoutMasterId r:id="rId24"/>
  </p:handoutMasterIdLst>
  <p:sldIdLst>
    <p:sldId id="454" r:id="rId2"/>
    <p:sldId id="505" r:id="rId3"/>
    <p:sldId id="519" r:id="rId4"/>
    <p:sldId id="520" r:id="rId5"/>
    <p:sldId id="517" r:id="rId6"/>
    <p:sldId id="506" r:id="rId7"/>
    <p:sldId id="511" r:id="rId8"/>
    <p:sldId id="512" r:id="rId9"/>
    <p:sldId id="513" r:id="rId10"/>
    <p:sldId id="489" r:id="rId11"/>
    <p:sldId id="491" r:id="rId12"/>
    <p:sldId id="492" r:id="rId13"/>
    <p:sldId id="494" r:id="rId14"/>
    <p:sldId id="495" r:id="rId15"/>
    <p:sldId id="496" r:id="rId16"/>
    <p:sldId id="497" r:id="rId17"/>
    <p:sldId id="498" r:id="rId18"/>
    <p:sldId id="514" r:id="rId19"/>
    <p:sldId id="515" r:id="rId20"/>
    <p:sldId id="516" r:id="rId21"/>
    <p:sldId id="503" r:id="rId22"/>
  </p:sldIdLst>
  <p:sldSz cx="9144000" cy="6858000" type="screen4x3"/>
  <p:notesSz cx="6797675" cy="9926638"/>
  <p:defaultTextStyle>
    <a:defPPr>
      <a:defRPr lang="hu-HU"/>
    </a:defPPr>
    <a:lvl1pPr algn="l" rtl="0" fontAlgn="base">
      <a:spcBef>
        <a:spcPct val="0"/>
      </a:spcBef>
      <a:spcAft>
        <a:spcPct val="0"/>
      </a:spcAft>
      <a:defRPr kern="1200">
        <a:solidFill>
          <a:schemeClr val="tx1"/>
        </a:solidFill>
        <a:latin typeface="Garamond" pitchFamily="18" charset="0"/>
        <a:ea typeface="+mn-ea"/>
        <a:cs typeface="Arial" charset="0"/>
      </a:defRPr>
    </a:lvl1pPr>
    <a:lvl2pPr marL="457200" algn="l" rtl="0" fontAlgn="base">
      <a:spcBef>
        <a:spcPct val="0"/>
      </a:spcBef>
      <a:spcAft>
        <a:spcPct val="0"/>
      </a:spcAft>
      <a:defRPr kern="1200">
        <a:solidFill>
          <a:schemeClr val="tx1"/>
        </a:solidFill>
        <a:latin typeface="Garamond" pitchFamily="18" charset="0"/>
        <a:ea typeface="+mn-ea"/>
        <a:cs typeface="Arial" charset="0"/>
      </a:defRPr>
    </a:lvl2pPr>
    <a:lvl3pPr marL="914400" algn="l" rtl="0" fontAlgn="base">
      <a:spcBef>
        <a:spcPct val="0"/>
      </a:spcBef>
      <a:spcAft>
        <a:spcPct val="0"/>
      </a:spcAft>
      <a:defRPr kern="1200">
        <a:solidFill>
          <a:schemeClr val="tx1"/>
        </a:solidFill>
        <a:latin typeface="Garamond" pitchFamily="18" charset="0"/>
        <a:ea typeface="+mn-ea"/>
        <a:cs typeface="Arial" charset="0"/>
      </a:defRPr>
    </a:lvl3pPr>
    <a:lvl4pPr marL="1371600" algn="l" rtl="0" fontAlgn="base">
      <a:spcBef>
        <a:spcPct val="0"/>
      </a:spcBef>
      <a:spcAft>
        <a:spcPct val="0"/>
      </a:spcAft>
      <a:defRPr kern="1200">
        <a:solidFill>
          <a:schemeClr val="tx1"/>
        </a:solidFill>
        <a:latin typeface="Garamond" pitchFamily="18" charset="0"/>
        <a:ea typeface="+mn-ea"/>
        <a:cs typeface="Arial" charset="0"/>
      </a:defRPr>
    </a:lvl4pPr>
    <a:lvl5pPr marL="1828800" algn="l" rtl="0" fontAlgn="base">
      <a:spcBef>
        <a:spcPct val="0"/>
      </a:spcBef>
      <a:spcAft>
        <a:spcPct val="0"/>
      </a:spcAft>
      <a:defRPr kern="1200">
        <a:solidFill>
          <a:schemeClr val="tx1"/>
        </a:solidFill>
        <a:latin typeface="Garamond" pitchFamily="18" charset="0"/>
        <a:ea typeface="+mn-ea"/>
        <a:cs typeface="Arial" charset="0"/>
      </a:defRPr>
    </a:lvl5pPr>
    <a:lvl6pPr marL="2286000" algn="l" defTabSz="914400" rtl="0" eaLnBrk="1" latinLnBrk="0" hangingPunct="1">
      <a:defRPr kern="1200">
        <a:solidFill>
          <a:schemeClr val="tx1"/>
        </a:solidFill>
        <a:latin typeface="Garamond" pitchFamily="18" charset="0"/>
        <a:ea typeface="+mn-ea"/>
        <a:cs typeface="Arial" charset="0"/>
      </a:defRPr>
    </a:lvl6pPr>
    <a:lvl7pPr marL="2743200" algn="l" defTabSz="914400" rtl="0" eaLnBrk="1" latinLnBrk="0" hangingPunct="1">
      <a:defRPr kern="1200">
        <a:solidFill>
          <a:schemeClr val="tx1"/>
        </a:solidFill>
        <a:latin typeface="Garamond" pitchFamily="18" charset="0"/>
        <a:ea typeface="+mn-ea"/>
        <a:cs typeface="Arial" charset="0"/>
      </a:defRPr>
    </a:lvl7pPr>
    <a:lvl8pPr marL="3200400" algn="l" defTabSz="914400" rtl="0" eaLnBrk="1" latinLnBrk="0" hangingPunct="1">
      <a:defRPr kern="1200">
        <a:solidFill>
          <a:schemeClr val="tx1"/>
        </a:solidFill>
        <a:latin typeface="Garamond" pitchFamily="18" charset="0"/>
        <a:ea typeface="+mn-ea"/>
        <a:cs typeface="Arial" charset="0"/>
      </a:defRPr>
    </a:lvl8pPr>
    <a:lvl9pPr marL="3657600" algn="l" defTabSz="914400" rtl="0" eaLnBrk="1" latinLnBrk="0" hangingPunct="1">
      <a:defRPr kern="1200">
        <a:solidFill>
          <a:schemeClr val="tx1"/>
        </a:solidFill>
        <a:latin typeface="Garamond"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4050" autoAdjust="0"/>
    <p:restoredTop sz="84708" autoAdjust="0"/>
  </p:normalViewPr>
  <p:slideViewPr>
    <p:cSldViewPr>
      <p:cViewPr varScale="1">
        <p:scale>
          <a:sx n="98" d="100"/>
          <a:sy n="98" d="100"/>
        </p:scale>
        <p:origin x="1596" y="78"/>
      </p:cViewPr>
      <p:guideLst>
        <p:guide orient="horz" pos="2160"/>
        <p:guide pos="2880"/>
      </p:guideLst>
    </p:cSldViewPr>
  </p:slideViewPr>
  <p:notesTextViewPr>
    <p:cViewPr>
      <p:scale>
        <a:sx n="100" d="100"/>
        <a:sy n="100" d="100"/>
      </p:scale>
      <p:origin x="0" y="0"/>
    </p:cViewPr>
  </p:notesTextViewPr>
  <p:notesViewPr>
    <p:cSldViewPr>
      <p:cViewPr varScale="1">
        <p:scale>
          <a:sx n="59" d="100"/>
          <a:sy n="59" d="100"/>
        </p:scale>
        <p:origin x="-1740" y="-84"/>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2" y="1"/>
            <a:ext cx="2946400" cy="496888"/>
          </a:xfrm>
          <a:prstGeom prst="rect">
            <a:avLst/>
          </a:prstGeom>
        </p:spPr>
        <p:txBody>
          <a:bodyPr vert="horz" lIns="91401" tIns="45701" rIns="91401" bIns="45701" rtlCol="0"/>
          <a:lstStyle>
            <a:lvl1pPr algn="l">
              <a:defRPr sz="1200"/>
            </a:lvl1pPr>
          </a:lstStyle>
          <a:p>
            <a:endParaRPr lang="hu-HU"/>
          </a:p>
        </p:txBody>
      </p:sp>
      <p:sp>
        <p:nvSpPr>
          <p:cNvPr id="3" name="Dátum helye 2"/>
          <p:cNvSpPr>
            <a:spLocks noGrp="1"/>
          </p:cNvSpPr>
          <p:nvPr>
            <p:ph type="dt" sz="quarter" idx="1"/>
          </p:nvPr>
        </p:nvSpPr>
        <p:spPr>
          <a:xfrm>
            <a:off x="3849691" y="1"/>
            <a:ext cx="2946400" cy="496888"/>
          </a:xfrm>
          <a:prstGeom prst="rect">
            <a:avLst/>
          </a:prstGeom>
        </p:spPr>
        <p:txBody>
          <a:bodyPr vert="horz" lIns="91401" tIns="45701" rIns="91401" bIns="45701" rtlCol="0"/>
          <a:lstStyle>
            <a:lvl1pPr algn="r">
              <a:defRPr sz="1200"/>
            </a:lvl1pPr>
          </a:lstStyle>
          <a:p>
            <a:fld id="{7CEBFA04-A574-48C5-89A4-73905860534E}" type="datetimeFigureOut">
              <a:rPr lang="hu-HU" smtClean="0"/>
              <a:pPr/>
              <a:t>2019. 02. 14.</a:t>
            </a:fld>
            <a:endParaRPr lang="hu-HU"/>
          </a:p>
        </p:txBody>
      </p:sp>
      <p:sp>
        <p:nvSpPr>
          <p:cNvPr id="4" name="Élőláb helye 3"/>
          <p:cNvSpPr>
            <a:spLocks noGrp="1"/>
          </p:cNvSpPr>
          <p:nvPr>
            <p:ph type="ftr" sz="quarter" idx="2"/>
          </p:nvPr>
        </p:nvSpPr>
        <p:spPr>
          <a:xfrm>
            <a:off x="2" y="9428165"/>
            <a:ext cx="2946400" cy="496887"/>
          </a:xfrm>
          <a:prstGeom prst="rect">
            <a:avLst/>
          </a:prstGeom>
        </p:spPr>
        <p:txBody>
          <a:bodyPr vert="horz" lIns="91401" tIns="45701" rIns="91401" bIns="45701" rtlCol="0" anchor="b"/>
          <a:lstStyle>
            <a:lvl1pPr algn="l">
              <a:defRPr sz="1200"/>
            </a:lvl1pPr>
          </a:lstStyle>
          <a:p>
            <a:endParaRPr lang="hu-HU"/>
          </a:p>
        </p:txBody>
      </p:sp>
      <p:sp>
        <p:nvSpPr>
          <p:cNvPr id="5" name="Dia számának helye 4"/>
          <p:cNvSpPr>
            <a:spLocks noGrp="1"/>
          </p:cNvSpPr>
          <p:nvPr>
            <p:ph type="sldNum" sz="quarter" idx="3"/>
          </p:nvPr>
        </p:nvSpPr>
        <p:spPr>
          <a:xfrm>
            <a:off x="3849691" y="9428165"/>
            <a:ext cx="2946400" cy="496887"/>
          </a:xfrm>
          <a:prstGeom prst="rect">
            <a:avLst/>
          </a:prstGeom>
        </p:spPr>
        <p:txBody>
          <a:bodyPr vert="horz" lIns="91401" tIns="45701" rIns="91401" bIns="45701" rtlCol="0" anchor="b"/>
          <a:lstStyle>
            <a:lvl1pPr algn="r">
              <a:defRPr sz="1200"/>
            </a:lvl1pPr>
          </a:lstStyle>
          <a:p>
            <a:fld id="{489653BB-FB1C-489F-B674-9DF85EC88D74}" type="slidenum">
              <a:rPr lang="hu-HU" smtClean="0"/>
              <a:pPr/>
              <a:t>‹#›</a:t>
            </a:fld>
            <a:endParaRPr lang="hu-HU"/>
          </a:p>
        </p:txBody>
      </p:sp>
    </p:spTree>
    <p:extLst>
      <p:ext uri="{BB962C8B-B14F-4D97-AF65-F5344CB8AC3E}">
        <p14:creationId xmlns:p14="http://schemas.microsoft.com/office/powerpoint/2010/main" val="9210842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1"/>
            <a:ext cx="2945659" cy="496332"/>
          </a:xfrm>
          <a:prstGeom prst="rect">
            <a:avLst/>
          </a:prstGeom>
          <a:noFill/>
          <a:ln w="9525">
            <a:noFill/>
            <a:miter lim="800000"/>
            <a:headEnd/>
            <a:tailEnd/>
          </a:ln>
          <a:effectLst/>
        </p:spPr>
        <p:txBody>
          <a:bodyPr vert="horz" wrap="square" lIns="91401" tIns="45701" rIns="91401" bIns="45701" numCol="1" anchor="t" anchorCtr="0" compatLnSpc="1">
            <a:prstTxWarp prst="textNoShape">
              <a:avLst/>
            </a:prstTxWarp>
          </a:bodyPr>
          <a:lstStyle>
            <a:lvl1pPr>
              <a:defRPr sz="1200">
                <a:latin typeface="Arial" charset="0"/>
              </a:defRPr>
            </a:lvl1pPr>
          </a:lstStyle>
          <a:p>
            <a:endParaRPr lang="hu-HU"/>
          </a:p>
        </p:txBody>
      </p:sp>
      <p:sp>
        <p:nvSpPr>
          <p:cNvPr id="4099" name="Rectangle 3"/>
          <p:cNvSpPr>
            <a:spLocks noGrp="1" noChangeArrowheads="1"/>
          </p:cNvSpPr>
          <p:nvPr>
            <p:ph type="dt" idx="1"/>
          </p:nvPr>
        </p:nvSpPr>
        <p:spPr bwMode="auto">
          <a:xfrm>
            <a:off x="3850444" y="1"/>
            <a:ext cx="2945659" cy="496332"/>
          </a:xfrm>
          <a:prstGeom prst="rect">
            <a:avLst/>
          </a:prstGeom>
          <a:noFill/>
          <a:ln w="9525">
            <a:noFill/>
            <a:miter lim="800000"/>
            <a:headEnd/>
            <a:tailEnd/>
          </a:ln>
          <a:effectLst/>
        </p:spPr>
        <p:txBody>
          <a:bodyPr vert="horz" wrap="square" lIns="91401" tIns="45701" rIns="91401" bIns="45701" numCol="1" anchor="t" anchorCtr="0" compatLnSpc="1">
            <a:prstTxWarp prst="textNoShape">
              <a:avLst/>
            </a:prstTxWarp>
          </a:bodyPr>
          <a:lstStyle>
            <a:lvl1pPr algn="r">
              <a:defRPr sz="1200">
                <a:latin typeface="Arial" charset="0"/>
              </a:defRPr>
            </a:lvl1pPr>
          </a:lstStyle>
          <a:p>
            <a:endParaRPr lang="hu-HU"/>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79768" y="4715156"/>
            <a:ext cx="5438140" cy="4466987"/>
          </a:xfrm>
          <a:prstGeom prst="rect">
            <a:avLst/>
          </a:prstGeom>
          <a:noFill/>
          <a:ln w="9525">
            <a:noFill/>
            <a:miter lim="800000"/>
            <a:headEnd/>
            <a:tailEnd/>
          </a:ln>
          <a:effectLst/>
        </p:spPr>
        <p:txBody>
          <a:bodyPr vert="horz" wrap="square" lIns="91401" tIns="45701" rIns="91401" bIns="45701" numCol="1" anchor="t" anchorCtr="0" compatLnSpc="1">
            <a:prstTxWarp prst="textNoShape">
              <a:avLst/>
            </a:prstTxWarp>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p>
        </p:txBody>
      </p:sp>
      <p:sp>
        <p:nvSpPr>
          <p:cNvPr id="4102" name="Rectangle 6"/>
          <p:cNvSpPr>
            <a:spLocks noGrp="1" noChangeArrowheads="1"/>
          </p:cNvSpPr>
          <p:nvPr>
            <p:ph type="ftr" sz="quarter" idx="4"/>
          </p:nvPr>
        </p:nvSpPr>
        <p:spPr bwMode="auto">
          <a:xfrm>
            <a:off x="2" y="9428584"/>
            <a:ext cx="2945659" cy="496332"/>
          </a:xfrm>
          <a:prstGeom prst="rect">
            <a:avLst/>
          </a:prstGeom>
          <a:noFill/>
          <a:ln w="9525">
            <a:noFill/>
            <a:miter lim="800000"/>
            <a:headEnd/>
            <a:tailEnd/>
          </a:ln>
          <a:effectLst/>
        </p:spPr>
        <p:txBody>
          <a:bodyPr vert="horz" wrap="square" lIns="91401" tIns="45701" rIns="91401" bIns="45701" numCol="1" anchor="b" anchorCtr="0" compatLnSpc="1">
            <a:prstTxWarp prst="textNoShape">
              <a:avLst/>
            </a:prstTxWarp>
          </a:bodyPr>
          <a:lstStyle>
            <a:lvl1pPr>
              <a:defRPr sz="1200">
                <a:latin typeface="Arial" charset="0"/>
              </a:defRPr>
            </a:lvl1pPr>
          </a:lstStyle>
          <a:p>
            <a:endParaRPr lang="hu-HU"/>
          </a:p>
        </p:txBody>
      </p:sp>
      <p:sp>
        <p:nvSpPr>
          <p:cNvPr id="4103" name="Rectangle 7"/>
          <p:cNvSpPr>
            <a:spLocks noGrp="1" noChangeArrowheads="1"/>
          </p:cNvSpPr>
          <p:nvPr>
            <p:ph type="sldNum" sz="quarter" idx="5"/>
          </p:nvPr>
        </p:nvSpPr>
        <p:spPr bwMode="auto">
          <a:xfrm>
            <a:off x="3850444" y="9428584"/>
            <a:ext cx="2945659" cy="496332"/>
          </a:xfrm>
          <a:prstGeom prst="rect">
            <a:avLst/>
          </a:prstGeom>
          <a:noFill/>
          <a:ln w="9525">
            <a:noFill/>
            <a:miter lim="800000"/>
            <a:headEnd/>
            <a:tailEnd/>
          </a:ln>
          <a:effectLst/>
        </p:spPr>
        <p:txBody>
          <a:bodyPr vert="horz" wrap="square" lIns="91401" tIns="45701" rIns="91401" bIns="45701" numCol="1" anchor="b" anchorCtr="0" compatLnSpc="1">
            <a:prstTxWarp prst="textNoShape">
              <a:avLst/>
            </a:prstTxWarp>
          </a:bodyPr>
          <a:lstStyle>
            <a:lvl1pPr algn="r">
              <a:defRPr sz="1200">
                <a:latin typeface="Arial" charset="0"/>
              </a:defRPr>
            </a:lvl1pPr>
          </a:lstStyle>
          <a:p>
            <a:fld id="{5A58232C-4E63-4C9B-8102-6865A5B20758}" type="slidenum">
              <a:rPr lang="hu-HU"/>
              <a:pPr/>
              <a:t>‹#›</a:t>
            </a:fld>
            <a:endParaRPr lang="hu-HU"/>
          </a:p>
        </p:txBody>
      </p:sp>
    </p:spTree>
    <p:extLst>
      <p:ext uri="{BB962C8B-B14F-4D97-AF65-F5344CB8AC3E}">
        <p14:creationId xmlns:p14="http://schemas.microsoft.com/office/powerpoint/2010/main" val="17573166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BE2C0467-7B27-4FE8-BF59-09CD5E0FBD95}" type="slidenum">
              <a:rPr lang="hu-HU" smtClean="0"/>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315AF738-BD1A-4D32-8DC6-E996D0294652}" type="slidenum">
              <a:rPr lang="hu-HU" smtClean="0"/>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EA398150-42DB-479C-9940-3A6780EF973A}" type="slidenum">
              <a:rPr lang="hu-HU" smtClean="0"/>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E6DDEB0-90DB-4877-A91F-F2E47A0E6701}" type="slidenum">
              <a:rPr lang="hu-HU" smtClean="0"/>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7F371C2B-7E3B-4703-9C69-DC4A08E5B7D5}" type="slidenum">
              <a:rPr lang="hu-HU" smtClean="0"/>
              <a:pPr/>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558C689A-BE90-4C3F-BE0E-717E8706A8EE}" type="slidenum">
              <a:rPr lang="hu-HU" smtClean="0"/>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C82AC161-9734-4A60-8EC5-48C5B8B42A46}" type="slidenum">
              <a:rPr lang="hu-HU" smtClean="0"/>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B6F8BF99-F0F6-4994-B92E-0DFC0DAD6DAE}" type="slidenum">
              <a:rPr lang="hu-HU" smtClean="0"/>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C40D4865-B139-4D53-B8CD-461BE8EA38B7}"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54C8F9B4-17D3-4ADF-B408-36D6467EE406}" type="slidenum">
              <a:rPr lang="hu-HU" smtClean="0"/>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AADABA80-EA85-4F08-A1E8-F691BDD93847}" type="slidenum">
              <a:rPr lang="hu-HU" smtClean="0"/>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A91C1B-232C-416B-9ABB-1AFDB0EB0033}" type="slidenum">
              <a:rPr lang="hu-HU" smtClean="0"/>
              <a:pPr/>
              <a:t>‹#›</a:t>
            </a:fld>
            <a:endParaRPr lang="hu-HU"/>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civil.info.hu/"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ctrTitle"/>
          </p:nvPr>
        </p:nvSpPr>
        <p:spPr>
          <a:xfrm>
            <a:off x="683568" y="1772816"/>
            <a:ext cx="7772400" cy="1944216"/>
          </a:xfrm>
        </p:spPr>
        <p:txBody>
          <a:bodyPr>
            <a:noAutofit/>
          </a:bodyPr>
          <a:lstStyle/>
          <a:p>
            <a:r>
              <a:rPr lang="hu-HU" b="1" dirty="0" smtClean="0"/>
              <a:t/>
            </a:r>
            <a:br>
              <a:rPr lang="hu-HU" b="1" dirty="0" smtClean="0"/>
            </a:br>
            <a:r>
              <a:rPr lang="hu-HU" b="1" dirty="0" smtClean="0"/>
              <a:t>A civil területet érintő jogszabályi változások</a:t>
            </a:r>
            <a:endParaRPr lang="hu-HU" b="1" dirty="0"/>
          </a:p>
        </p:txBody>
      </p:sp>
      <p:sp>
        <p:nvSpPr>
          <p:cNvPr id="4" name="Alcím 3"/>
          <p:cNvSpPr>
            <a:spLocks noGrp="1"/>
          </p:cNvSpPr>
          <p:nvPr>
            <p:ph type="subTitle" idx="1"/>
          </p:nvPr>
        </p:nvSpPr>
        <p:spPr/>
        <p:txBody>
          <a:bodyPr/>
          <a:lstStyle/>
          <a:p>
            <a:endParaRPr lang="hu-HU" dirty="0" smtClean="0">
              <a:solidFill>
                <a:schemeClr val="tx1"/>
              </a:solidFill>
            </a:endParaRPr>
          </a:p>
          <a:p>
            <a:r>
              <a:rPr lang="hu-HU" dirty="0" smtClean="0">
                <a:solidFill>
                  <a:schemeClr val="tx1"/>
                </a:solidFill>
              </a:rPr>
              <a:t>2019. </a:t>
            </a:r>
            <a:r>
              <a:rPr lang="hu-HU" dirty="0">
                <a:solidFill>
                  <a:schemeClr val="tx1"/>
                </a:solidFill>
              </a:rPr>
              <a:t>f</a:t>
            </a:r>
            <a:r>
              <a:rPr lang="hu-HU" dirty="0" smtClean="0">
                <a:solidFill>
                  <a:schemeClr val="tx1"/>
                </a:solidFill>
              </a:rPr>
              <a:t>ebruár 12-13. </a:t>
            </a:r>
            <a:endParaRPr lang="hu-HU" dirty="0">
              <a:solidFill>
                <a:schemeClr val="tx1"/>
              </a:solidFill>
            </a:endParaRPr>
          </a:p>
        </p:txBody>
      </p:sp>
    </p:spTree>
    <p:extLst>
      <p:ext uri="{BB962C8B-B14F-4D97-AF65-F5344CB8AC3E}">
        <p14:creationId xmlns:p14="http://schemas.microsoft.com/office/powerpoint/2010/main" val="5755157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smtClean="0"/>
              <a:t>Egyszerűsített támogatás</a:t>
            </a:r>
            <a:endParaRPr lang="hu-HU" b="1" dirty="0"/>
          </a:p>
        </p:txBody>
      </p:sp>
      <p:sp>
        <p:nvSpPr>
          <p:cNvPr id="3" name="Tartalom helye 2"/>
          <p:cNvSpPr>
            <a:spLocks noGrp="1"/>
          </p:cNvSpPr>
          <p:nvPr>
            <p:ph idx="1"/>
          </p:nvPr>
        </p:nvSpPr>
        <p:spPr/>
        <p:txBody>
          <a:bodyPr>
            <a:normAutofit fontScale="92500" lnSpcReduction="20000"/>
          </a:bodyPr>
          <a:lstStyle/>
          <a:p>
            <a:pPr lvl="0"/>
            <a:r>
              <a:rPr lang="hu-HU" dirty="0"/>
              <a:t>A</a:t>
            </a:r>
            <a:r>
              <a:rPr lang="hu-HU" dirty="0" smtClean="0"/>
              <a:t> </a:t>
            </a:r>
            <a:r>
              <a:rPr lang="hu-HU" dirty="0"/>
              <a:t>helyi vagy területi hatókörű civil szervezetek egyszerűsített támogatása, amelyet a civil szervezet alapcél szerinti tevékenységéhez kapcsolódó költségeinek fedezésére </a:t>
            </a:r>
            <a:r>
              <a:rPr lang="hu-HU" dirty="0" smtClean="0"/>
              <a:t>fordít. </a:t>
            </a:r>
          </a:p>
          <a:p>
            <a:pPr lvl="0"/>
            <a:r>
              <a:rPr lang="hu-HU" b="1" u="sng" dirty="0" smtClean="0"/>
              <a:t>Jogosultsági </a:t>
            </a:r>
            <a:r>
              <a:rPr lang="hu-HU" b="1" u="sng" dirty="0"/>
              <a:t>alapon, beérkezési sorrendben </a:t>
            </a:r>
            <a:r>
              <a:rPr lang="hu-HU" dirty="0"/>
              <a:t>a támogatási keret kimerüléséig </a:t>
            </a:r>
            <a:r>
              <a:rPr lang="hu-HU" dirty="0" smtClean="0"/>
              <a:t>biztosítandó.</a:t>
            </a:r>
            <a:endParaRPr lang="hu-HU" dirty="0"/>
          </a:p>
          <a:p>
            <a:pPr lvl="0"/>
            <a:r>
              <a:rPr lang="hu-HU" dirty="0"/>
              <a:t>A</a:t>
            </a:r>
            <a:r>
              <a:rPr lang="hu-HU" dirty="0" smtClean="0"/>
              <a:t>lkalmazandó</a:t>
            </a:r>
            <a:r>
              <a:rPr lang="hu-HU" dirty="0"/>
              <a:t>: </a:t>
            </a:r>
            <a:r>
              <a:rPr lang="hu-HU" b="1" dirty="0"/>
              <a:t>először a 2019. évi NEA forrás terhére</a:t>
            </a:r>
            <a:r>
              <a:rPr lang="hu-HU" dirty="0"/>
              <a:t> kiírt </a:t>
            </a:r>
            <a:r>
              <a:rPr lang="hu-HU" dirty="0" smtClean="0"/>
              <a:t>pályázatoknál.</a:t>
            </a:r>
            <a:endParaRPr lang="hu-HU" dirty="0"/>
          </a:p>
          <a:p>
            <a:pPr lvl="0"/>
            <a:r>
              <a:rPr lang="hu-HU" dirty="0"/>
              <a:t>A</a:t>
            </a:r>
            <a:r>
              <a:rPr lang="hu-HU" dirty="0" smtClean="0"/>
              <a:t>z </a:t>
            </a:r>
            <a:r>
              <a:rPr lang="hu-HU" dirty="0"/>
              <a:t>egyszerűsített támogatás esetén – a normatív támogatáshoz hasonlóan </a:t>
            </a:r>
            <a:r>
              <a:rPr lang="hu-HU" dirty="0" smtClean="0"/>
              <a:t>az </a:t>
            </a:r>
            <a:r>
              <a:rPr lang="hu-HU" dirty="0"/>
              <a:t>Alapkezelő </a:t>
            </a:r>
            <a:r>
              <a:rPr lang="hu-HU" dirty="0" smtClean="0"/>
              <a:t>támogatói </a:t>
            </a:r>
            <a:r>
              <a:rPr lang="hu-HU" dirty="0"/>
              <a:t>okiratot bocsát ki.</a:t>
            </a:r>
          </a:p>
          <a:p>
            <a:endParaRPr lang="hu-HU" dirty="0"/>
          </a:p>
        </p:txBody>
      </p:sp>
    </p:spTree>
    <p:extLst>
      <p:ext uri="{BB962C8B-B14F-4D97-AF65-F5344CB8AC3E}">
        <p14:creationId xmlns:p14="http://schemas.microsoft.com/office/powerpoint/2010/main" val="4263935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b="1" dirty="0"/>
              <a:t>Egyszerűsített támogatás jogosultsági feltételei </a:t>
            </a:r>
            <a:endParaRPr lang="hu-HU" dirty="0"/>
          </a:p>
        </p:txBody>
      </p:sp>
      <p:sp>
        <p:nvSpPr>
          <p:cNvPr id="3" name="Tartalom helye 2"/>
          <p:cNvSpPr>
            <a:spLocks noGrp="1"/>
          </p:cNvSpPr>
          <p:nvPr>
            <p:ph idx="1"/>
          </p:nvPr>
        </p:nvSpPr>
        <p:spPr/>
        <p:txBody>
          <a:bodyPr/>
          <a:lstStyle/>
          <a:p>
            <a:r>
              <a:rPr lang="hu-HU" dirty="0"/>
              <a:t>a támogatási igény benyújtását megelőző két évben letétbe helyezett teljes és közzétett </a:t>
            </a:r>
            <a:r>
              <a:rPr lang="hu-HU" b="1" u="sng" dirty="0"/>
              <a:t>számviteli beszámoló</a:t>
            </a:r>
            <a:r>
              <a:rPr lang="hu-HU" b="1" dirty="0"/>
              <a:t>val </a:t>
            </a:r>
            <a:r>
              <a:rPr lang="hu-HU" dirty="0"/>
              <a:t>rendelkezik,</a:t>
            </a:r>
          </a:p>
          <a:p>
            <a:r>
              <a:rPr lang="hu-HU" dirty="0"/>
              <a:t>a pályázat megjelenését megelőző két lezárt üzleti évben a beszámolóval igazolható éves </a:t>
            </a:r>
            <a:r>
              <a:rPr lang="hu-HU" b="1" dirty="0"/>
              <a:t>összes bevétele egyik évben sem éri el az </a:t>
            </a:r>
            <a:r>
              <a:rPr lang="hu-HU" b="1" u="sng" dirty="0"/>
              <a:t>ötmillió forint</a:t>
            </a:r>
            <a:r>
              <a:rPr lang="hu-HU" b="1" dirty="0"/>
              <a:t>ot</a:t>
            </a:r>
            <a:r>
              <a:rPr lang="hu-HU" dirty="0"/>
              <a:t>, és</a:t>
            </a:r>
          </a:p>
          <a:p>
            <a:endParaRPr lang="hu-HU" dirty="0"/>
          </a:p>
        </p:txBody>
      </p:sp>
    </p:spTree>
    <p:extLst>
      <p:ext uri="{BB962C8B-B14F-4D97-AF65-F5344CB8AC3E}">
        <p14:creationId xmlns:p14="http://schemas.microsoft.com/office/powerpoint/2010/main" val="57823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b="1" dirty="0"/>
              <a:t>Egyszerűsített támogatás jogosultsági feltételei </a:t>
            </a:r>
            <a:r>
              <a:rPr lang="hu-HU" b="1" dirty="0" smtClean="0"/>
              <a:t>III. (NEA </a:t>
            </a:r>
            <a:r>
              <a:rPr lang="hu-HU" b="1" dirty="0"/>
              <a:t>r. 14/B.§)</a:t>
            </a:r>
            <a:endParaRPr lang="hu-HU" dirty="0"/>
          </a:p>
        </p:txBody>
      </p:sp>
      <p:sp>
        <p:nvSpPr>
          <p:cNvPr id="3" name="Tartalom helye 2"/>
          <p:cNvSpPr>
            <a:spLocks noGrp="1"/>
          </p:cNvSpPr>
          <p:nvPr>
            <p:ph idx="1"/>
          </p:nvPr>
        </p:nvSpPr>
        <p:spPr/>
        <p:txBody>
          <a:bodyPr/>
          <a:lstStyle/>
          <a:p>
            <a:r>
              <a:rPr lang="hu-HU" dirty="0" smtClean="0"/>
              <a:t>Az </a:t>
            </a:r>
            <a:r>
              <a:rPr lang="hu-HU" dirty="0"/>
              <a:t>adott költségvetési év forrása tekintetében </a:t>
            </a:r>
            <a:r>
              <a:rPr lang="hu-HU" b="1" dirty="0"/>
              <a:t>nem nyújtott be </a:t>
            </a:r>
            <a:r>
              <a:rPr lang="hu-HU" dirty="0"/>
              <a:t>a </a:t>
            </a:r>
            <a:r>
              <a:rPr lang="hu-HU" b="1" dirty="0"/>
              <a:t>Civil tv. 56. § (1) bekezdés </a:t>
            </a:r>
            <a:r>
              <a:rPr lang="hu-HU" b="1" i="1" dirty="0"/>
              <a:t>b)</a:t>
            </a:r>
            <a:r>
              <a:rPr lang="hu-HU" b="1" i="1" dirty="0" err="1"/>
              <a:t>-g</a:t>
            </a:r>
            <a:r>
              <a:rPr lang="hu-HU" b="1" i="1" dirty="0"/>
              <a:t>)</a:t>
            </a:r>
            <a:r>
              <a:rPr lang="hu-HU" b="1" dirty="0"/>
              <a:t>, </a:t>
            </a:r>
            <a:r>
              <a:rPr lang="hu-HU" b="1" i="1" dirty="0"/>
              <a:t>i) </a:t>
            </a:r>
            <a:r>
              <a:rPr lang="hu-HU" b="1" dirty="0"/>
              <a:t>és </a:t>
            </a:r>
            <a:r>
              <a:rPr lang="hu-HU" b="1" i="1" dirty="0"/>
              <a:t>j) </a:t>
            </a:r>
            <a:r>
              <a:rPr lang="hu-HU" b="1" dirty="0"/>
              <a:t>pontjaira vonatkozó támogatási igényt</a:t>
            </a:r>
            <a:r>
              <a:rPr lang="hu-HU" dirty="0" smtClean="0"/>
              <a:t>.</a:t>
            </a:r>
          </a:p>
          <a:p>
            <a:r>
              <a:rPr lang="hu-HU" b="1" u="sng" dirty="0" smtClean="0"/>
              <a:t>DE: </a:t>
            </a:r>
            <a:r>
              <a:rPr lang="hu-HU" dirty="0" smtClean="0"/>
              <a:t>normatív kiegészítést lehet, </a:t>
            </a:r>
            <a:r>
              <a:rPr lang="hu-HU" dirty="0" err="1" smtClean="0"/>
              <a:t>CIC-ek</a:t>
            </a:r>
            <a:r>
              <a:rPr lang="hu-HU" dirty="0" smtClean="0"/>
              <a:t> támogatását lehet…</a:t>
            </a:r>
            <a:endParaRPr lang="hu-HU" dirty="0"/>
          </a:p>
          <a:p>
            <a:endParaRPr lang="hu-HU" dirty="0"/>
          </a:p>
        </p:txBody>
      </p:sp>
    </p:spTree>
    <p:extLst>
      <p:ext uri="{BB962C8B-B14F-4D97-AF65-F5344CB8AC3E}">
        <p14:creationId xmlns:p14="http://schemas.microsoft.com/office/powerpoint/2010/main" val="2483250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b="1" u="sng" dirty="0" smtClean="0"/>
              <a:t>Ki nem </a:t>
            </a:r>
            <a:r>
              <a:rPr lang="hu-HU" b="1" dirty="0" smtClean="0"/>
              <a:t>nyújthat be egyszerűsített támogatásra igényt?</a:t>
            </a:r>
            <a:endParaRPr lang="hu-HU" b="1" dirty="0"/>
          </a:p>
        </p:txBody>
      </p:sp>
      <p:sp>
        <p:nvSpPr>
          <p:cNvPr id="3" name="Tartalom helye 2"/>
          <p:cNvSpPr>
            <a:spLocks noGrp="1"/>
          </p:cNvSpPr>
          <p:nvPr>
            <p:ph idx="1"/>
          </p:nvPr>
        </p:nvSpPr>
        <p:spPr/>
        <p:txBody>
          <a:bodyPr>
            <a:normAutofit fontScale="92500"/>
          </a:bodyPr>
          <a:lstStyle/>
          <a:p>
            <a:r>
              <a:rPr lang="hu-HU" dirty="0" smtClean="0"/>
              <a:t>Az </a:t>
            </a:r>
            <a:r>
              <a:rPr lang="hu-HU" u="sng" dirty="0" smtClean="0"/>
              <a:t>országos hatókörű </a:t>
            </a:r>
            <a:r>
              <a:rPr lang="hu-HU" dirty="0" smtClean="0"/>
              <a:t>szervezetek</a:t>
            </a:r>
          </a:p>
          <a:p>
            <a:r>
              <a:rPr lang="hu-HU" dirty="0" smtClean="0"/>
              <a:t>Akiknek nincs OBH-ra feltöltött (megelőző </a:t>
            </a:r>
            <a:r>
              <a:rPr lang="hu-HU" dirty="0"/>
              <a:t>két évben letétbe helyezett teljes és </a:t>
            </a:r>
            <a:r>
              <a:rPr lang="hu-HU" dirty="0" smtClean="0"/>
              <a:t>közzétett) </a:t>
            </a:r>
            <a:r>
              <a:rPr lang="hu-HU" u="sng" dirty="0" smtClean="0"/>
              <a:t>számviteli beszámolójuk</a:t>
            </a:r>
          </a:p>
          <a:p>
            <a:r>
              <a:rPr lang="hu-HU" dirty="0" smtClean="0"/>
              <a:t>Akiknek a megelőző </a:t>
            </a:r>
            <a:r>
              <a:rPr lang="hu-HU" dirty="0"/>
              <a:t>két lezárt üzleti </a:t>
            </a:r>
            <a:r>
              <a:rPr lang="hu-HU" dirty="0" smtClean="0"/>
              <a:t>év valamelyikében </a:t>
            </a:r>
            <a:r>
              <a:rPr lang="hu-HU" dirty="0"/>
              <a:t>a beszámolóval igazolható éves összes bevétele </a:t>
            </a:r>
            <a:r>
              <a:rPr lang="hu-HU" dirty="0" smtClean="0"/>
              <a:t>valamelyik évben </a:t>
            </a:r>
            <a:r>
              <a:rPr lang="hu-HU" u="sng" dirty="0" smtClean="0"/>
              <a:t>eléri vagy meghaladja az </a:t>
            </a:r>
            <a:r>
              <a:rPr lang="hu-HU" u="sng" dirty="0"/>
              <a:t>ötmillió </a:t>
            </a:r>
            <a:r>
              <a:rPr lang="hu-HU" u="sng" dirty="0" smtClean="0"/>
              <a:t>forintot.</a:t>
            </a:r>
          </a:p>
          <a:p>
            <a:r>
              <a:rPr lang="hu-HU" dirty="0" smtClean="0"/>
              <a:t>Akik </a:t>
            </a:r>
            <a:r>
              <a:rPr lang="hu-HU" u="sng" dirty="0" smtClean="0"/>
              <a:t>összevont támogatásra </a:t>
            </a:r>
            <a:r>
              <a:rPr lang="hu-HU" dirty="0" smtClean="0"/>
              <a:t>nyújtanak be igényt.</a:t>
            </a:r>
          </a:p>
          <a:p>
            <a:endParaRPr lang="hu-HU" u="sng" dirty="0" smtClean="0"/>
          </a:p>
          <a:p>
            <a:endParaRPr lang="hu-HU" dirty="0"/>
          </a:p>
        </p:txBody>
      </p:sp>
    </p:spTree>
    <p:extLst>
      <p:ext uri="{BB962C8B-B14F-4D97-AF65-F5344CB8AC3E}">
        <p14:creationId xmlns:p14="http://schemas.microsoft.com/office/powerpoint/2010/main" val="2221585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b="1" dirty="0" smtClean="0"/>
              <a:t>Az egyszerűsített támogatás összege és biztosításának módja</a:t>
            </a:r>
            <a:endParaRPr lang="hu-HU" b="1" dirty="0"/>
          </a:p>
        </p:txBody>
      </p:sp>
      <p:sp>
        <p:nvSpPr>
          <p:cNvPr id="3" name="Tartalom helye 2"/>
          <p:cNvSpPr>
            <a:spLocks noGrp="1"/>
          </p:cNvSpPr>
          <p:nvPr>
            <p:ph idx="1"/>
          </p:nvPr>
        </p:nvSpPr>
        <p:spPr/>
        <p:txBody>
          <a:bodyPr>
            <a:normAutofit lnSpcReduction="10000"/>
          </a:bodyPr>
          <a:lstStyle/>
          <a:p>
            <a:r>
              <a:rPr lang="hu-HU" dirty="0" smtClean="0"/>
              <a:t>A </a:t>
            </a:r>
            <a:r>
              <a:rPr lang="hu-HU" dirty="0"/>
              <a:t>támogatást </a:t>
            </a:r>
            <a:r>
              <a:rPr lang="hu-HU" b="1" u="sng" dirty="0"/>
              <a:t>önrész nélkül</a:t>
            </a:r>
            <a:r>
              <a:rPr lang="hu-HU" dirty="0"/>
              <a:t>, támogatási előlegként, vissza nem térítendő támogatásként kell biztosítani.</a:t>
            </a:r>
          </a:p>
          <a:p>
            <a:r>
              <a:rPr lang="hu-HU" dirty="0" smtClean="0"/>
              <a:t>Az </a:t>
            </a:r>
            <a:r>
              <a:rPr lang="hu-HU" dirty="0"/>
              <a:t>egyszerűsített támogatás keretében a támogatási igényben jelzett, de </a:t>
            </a:r>
            <a:r>
              <a:rPr lang="hu-HU" u="sng" dirty="0"/>
              <a:t>legfeljebb </a:t>
            </a:r>
            <a:r>
              <a:rPr lang="hu-HU" b="1" u="sng" dirty="0"/>
              <a:t>kétszázezer forint </a:t>
            </a:r>
            <a:r>
              <a:rPr lang="hu-HU" u="sng" dirty="0"/>
              <a:t>összegű támogatás </a:t>
            </a:r>
            <a:r>
              <a:rPr lang="hu-HU" dirty="0" smtClean="0"/>
              <a:t>nyújtható</a:t>
            </a:r>
          </a:p>
          <a:p>
            <a:r>
              <a:rPr lang="hu-HU" dirty="0" smtClean="0"/>
              <a:t>Minimálisan 100.000 </a:t>
            </a:r>
            <a:r>
              <a:rPr lang="hu-HU" dirty="0"/>
              <a:t>F</a:t>
            </a:r>
            <a:r>
              <a:rPr lang="hu-HU" dirty="0" smtClean="0"/>
              <a:t>t igény rögzítése szükséges.</a:t>
            </a:r>
            <a:endParaRPr lang="hu-HU" dirty="0"/>
          </a:p>
          <a:p>
            <a:endParaRPr lang="hu-HU" dirty="0"/>
          </a:p>
        </p:txBody>
      </p:sp>
    </p:spTree>
    <p:extLst>
      <p:ext uri="{BB962C8B-B14F-4D97-AF65-F5344CB8AC3E}">
        <p14:creationId xmlns:p14="http://schemas.microsoft.com/office/powerpoint/2010/main" val="152522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b="1" dirty="0" smtClean="0"/>
              <a:t>Az egyszerűsített támogatás felhasználása</a:t>
            </a:r>
            <a:endParaRPr lang="hu-HU" b="1" dirty="0"/>
          </a:p>
        </p:txBody>
      </p:sp>
      <p:sp>
        <p:nvSpPr>
          <p:cNvPr id="3" name="Tartalom helye 2"/>
          <p:cNvSpPr>
            <a:spLocks noGrp="1"/>
          </p:cNvSpPr>
          <p:nvPr>
            <p:ph idx="1"/>
          </p:nvPr>
        </p:nvSpPr>
        <p:spPr/>
        <p:txBody>
          <a:bodyPr>
            <a:normAutofit/>
          </a:bodyPr>
          <a:lstStyle/>
          <a:p>
            <a:r>
              <a:rPr lang="hu-HU" dirty="0"/>
              <a:t>A</a:t>
            </a:r>
            <a:r>
              <a:rPr lang="hu-HU" dirty="0" smtClean="0"/>
              <a:t> </a:t>
            </a:r>
            <a:r>
              <a:rPr lang="hu-HU" dirty="0"/>
              <a:t>civil szervezet kizárólag az </a:t>
            </a:r>
            <a:r>
              <a:rPr lang="hu-HU" u="sng" dirty="0"/>
              <a:t>alapcél szerinti tevékenységéhez kapcsolódó költségeinek fedezésére</a:t>
            </a:r>
            <a:r>
              <a:rPr lang="hu-HU" dirty="0"/>
              <a:t> fordíthatja</a:t>
            </a:r>
            <a:r>
              <a:rPr lang="hu-HU" dirty="0" smtClean="0"/>
              <a:t>.</a:t>
            </a:r>
          </a:p>
          <a:p>
            <a:r>
              <a:rPr lang="hu-HU" dirty="0" smtClean="0"/>
              <a:t>Tehát </a:t>
            </a:r>
            <a:r>
              <a:rPr lang="hu-HU" dirty="0"/>
              <a:t>e</a:t>
            </a:r>
            <a:r>
              <a:rPr lang="hu-HU" dirty="0" smtClean="0"/>
              <a:t>z lehet a civil szervezet működési (bérleti díj, rezsi…) és szakmai (program, rendezvény…) költsége is.</a:t>
            </a:r>
            <a:endParaRPr lang="hu-HU" dirty="0"/>
          </a:p>
          <a:p>
            <a:endParaRPr lang="hu-HU" dirty="0"/>
          </a:p>
        </p:txBody>
      </p:sp>
    </p:spTree>
    <p:extLst>
      <p:ext uri="{BB962C8B-B14F-4D97-AF65-F5344CB8AC3E}">
        <p14:creationId xmlns:p14="http://schemas.microsoft.com/office/powerpoint/2010/main" val="1781192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smtClean="0"/>
              <a:t>A támogatási igény benyújtása</a:t>
            </a:r>
            <a:endParaRPr lang="hu-HU" b="1" dirty="0"/>
          </a:p>
        </p:txBody>
      </p:sp>
      <p:sp>
        <p:nvSpPr>
          <p:cNvPr id="3" name="Tartalom helye 2"/>
          <p:cNvSpPr>
            <a:spLocks noGrp="1"/>
          </p:cNvSpPr>
          <p:nvPr>
            <p:ph idx="1"/>
          </p:nvPr>
        </p:nvSpPr>
        <p:spPr/>
        <p:txBody>
          <a:bodyPr/>
          <a:lstStyle/>
          <a:p>
            <a:r>
              <a:rPr lang="hu-HU" dirty="0"/>
              <a:t>A támogatás biztosítására irányuló kérelmet az Alapkezelőhöz kell </a:t>
            </a:r>
            <a:r>
              <a:rPr lang="hu-HU" b="1" u="sng" dirty="0"/>
              <a:t>elektronikusan</a:t>
            </a:r>
            <a:r>
              <a:rPr lang="hu-HU" dirty="0"/>
              <a:t>, az e célra rendszeresített elektronikus pályázatkezelési rendszeren </a:t>
            </a:r>
            <a:r>
              <a:rPr lang="hu-HU" dirty="0" smtClean="0"/>
              <a:t>keresztül </a:t>
            </a:r>
            <a:r>
              <a:rPr lang="hu-HU" dirty="0"/>
              <a:t>benyújtani</a:t>
            </a:r>
            <a:r>
              <a:rPr lang="hu-HU" dirty="0" smtClean="0"/>
              <a:t>.</a:t>
            </a:r>
          </a:p>
          <a:p>
            <a:r>
              <a:rPr lang="hu-HU" dirty="0"/>
              <a:t>Elektronikus Pályázatkezelési </a:t>
            </a:r>
            <a:r>
              <a:rPr lang="hu-HU" dirty="0" smtClean="0"/>
              <a:t>és Együttműködési Rendszeren (un. </a:t>
            </a:r>
            <a:r>
              <a:rPr lang="hu-HU" b="1" u="sng" dirty="0" smtClean="0"/>
              <a:t>EPER </a:t>
            </a:r>
            <a:r>
              <a:rPr lang="hu-HU" dirty="0" smtClean="0"/>
              <a:t>rendszeren) keresztül.</a:t>
            </a:r>
            <a:endParaRPr lang="hu-HU" dirty="0"/>
          </a:p>
          <a:p>
            <a:endParaRPr lang="hu-HU" dirty="0"/>
          </a:p>
        </p:txBody>
      </p:sp>
    </p:spTree>
    <p:extLst>
      <p:ext uri="{BB962C8B-B14F-4D97-AF65-F5344CB8AC3E}">
        <p14:creationId xmlns:p14="http://schemas.microsoft.com/office/powerpoint/2010/main" val="2346164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11560" y="404664"/>
            <a:ext cx="8229600" cy="1143000"/>
          </a:xfrm>
        </p:spPr>
        <p:txBody>
          <a:bodyPr/>
          <a:lstStyle/>
          <a:p>
            <a:r>
              <a:rPr lang="hu-HU" b="1" dirty="0" smtClean="0"/>
              <a:t>Összevont támogatás</a:t>
            </a:r>
            <a:endParaRPr lang="hu-HU" b="1" dirty="0"/>
          </a:p>
        </p:txBody>
      </p:sp>
      <p:sp>
        <p:nvSpPr>
          <p:cNvPr id="3" name="Tartalom helye 2"/>
          <p:cNvSpPr>
            <a:spLocks noGrp="1"/>
          </p:cNvSpPr>
          <p:nvPr>
            <p:ph idx="1"/>
          </p:nvPr>
        </p:nvSpPr>
        <p:spPr/>
        <p:txBody>
          <a:bodyPr>
            <a:normAutofit fontScale="92500" lnSpcReduction="10000"/>
          </a:bodyPr>
          <a:lstStyle/>
          <a:p>
            <a:r>
              <a:rPr lang="hu-HU" dirty="0" smtClean="0"/>
              <a:t>2017.09.01-től a jogszabályi alap biztosított a Civil tv. 56.§ (2) bekezdésében:</a:t>
            </a:r>
          </a:p>
          <a:p>
            <a:pPr marL="0" indent="0" algn="just">
              <a:buNone/>
            </a:pPr>
            <a:r>
              <a:rPr lang="hu-HU" sz="2800" b="1" i="1" dirty="0" smtClean="0"/>
              <a:t>„Az </a:t>
            </a:r>
            <a:r>
              <a:rPr lang="hu-HU" sz="2800" b="1" i="1" dirty="0"/>
              <a:t>Alap rendelkezésére álló tárgyévi támogatási </a:t>
            </a:r>
            <a:r>
              <a:rPr lang="hu-HU" sz="2800" b="1" i="1" dirty="0" smtClean="0"/>
              <a:t>forrás …</a:t>
            </a:r>
            <a:r>
              <a:rPr lang="hu-HU" sz="2800" b="1" i="1" u="sng" dirty="0" smtClean="0"/>
              <a:t>egységes </a:t>
            </a:r>
            <a:r>
              <a:rPr lang="hu-HU" sz="2800" b="1" i="1" u="sng" dirty="0"/>
              <a:t>elvek alapján </a:t>
            </a:r>
            <a:r>
              <a:rPr lang="hu-HU" sz="2800" b="1" i="1" dirty="0"/>
              <a:t>meghatározott támogatási döntések </a:t>
            </a:r>
            <a:r>
              <a:rPr lang="hu-HU" sz="2800" b="1" i="1" dirty="0" smtClean="0"/>
              <a:t>útján…”</a:t>
            </a:r>
          </a:p>
          <a:p>
            <a:pPr algn="just"/>
            <a:r>
              <a:rPr lang="hu-HU" sz="2800" dirty="0" smtClean="0"/>
              <a:t>NEA 2019-ben terveink szerint nem lesz külön szakmai és külön működési pályázat, hanem egyben benyújtható lesz.</a:t>
            </a:r>
          </a:p>
          <a:p>
            <a:pPr algn="just"/>
            <a:r>
              <a:rPr lang="hu-HU" sz="2800" b="1" u="sng" dirty="0" smtClean="0"/>
              <a:t>Előnyök:</a:t>
            </a:r>
            <a:r>
              <a:rPr lang="hu-HU" sz="2800" dirty="0" smtClean="0"/>
              <a:t> 1 db kiírás, 1 db útmutató, 1db pályázat benyújtása…Határidőt egyszer…(De, ha a kollégium lehetővé teszi, akkor továbbra is +1 db a társpályázóval…)</a:t>
            </a:r>
          </a:p>
          <a:p>
            <a:endParaRPr lang="hu-HU" dirty="0"/>
          </a:p>
        </p:txBody>
      </p:sp>
    </p:spTree>
    <p:extLst>
      <p:ext uri="{BB962C8B-B14F-4D97-AF65-F5344CB8AC3E}">
        <p14:creationId xmlns:p14="http://schemas.microsoft.com/office/powerpoint/2010/main" val="531742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Kollégiumi tartalmak változásai I.</a:t>
            </a:r>
            <a:endParaRPr lang="hu-HU"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val="3135094508"/>
              </p:ext>
            </p:extLst>
          </p:nvPr>
        </p:nvGraphicFramePr>
        <p:xfrm>
          <a:off x="1043608" y="1628800"/>
          <a:ext cx="7128791" cy="4626864"/>
        </p:xfrm>
        <a:graphic>
          <a:graphicData uri="http://schemas.openxmlformats.org/drawingml/2006/table">
            <a:tbl>
              <a:tblPr>
                <a:tableStyleId>{5C22544A-7EE6-4342-B048-85BDC9FD1C3A}</a:tableStyleId>
              </a:tblPr>
              <a:tblGrid>
                <a:gridCol w="696074">
                  <a:extLst>
                    <a:ext uri="{9D8B030D-6E8A-4147-A177-3AD203B41FA5}">
                      <a16:colId xmlns:a16="http://schemas.microsoft.com/office/drawing/2014/main" val="20000"/>
                    </a:ext>
                  </a:extLst>
                </a:gridCol>
                <a:gridCol w="1970777">
                  <a:extLst>
                    <a:ext uri="{9D8B030D-6E8A-4147-A177-3AD203B41FA5}">
                      <a16:colId xmlns:a16="http://schemas.microsoft.com/office/drawing/2014/main" val="20001"/>
                    </a:ext>
                  </a:extLst>
                </a:gridCol>
                <a:gridCol w="4461940">
                  <a:extLst>
                    <a:ext uri="{9D8B030D-6E8A-4147-A177-3AD203B41FA5}">
                      <a16:colId xmlns:a16="http://schemas.microsoft.com/office/drawing/2014/main" val="20002"/>
                    </a:ext>
                  </a:extLst>
                </a:gridCol>
              </a:tblGrid>
              <a:tr h="4464495">
                <a:tc>
                  <a:txBody>
                    <a:bodyPr/>
                    <a:lstStyle/>
                    <a:p>
                      <a:pPr marL="35560" marR="35560" algn="ctr">
                        <a:lnSpc>
                          <a:spcPct val="115000"/>
                        </a:lnSpc>
                        <a:spcAft>
                          <a:spcPts val="0"/>
                        </a:spcAft>
                      </a:pPr>
                      <a:r>
                        <a:rPr lang="hu-HU" sz="1000" dirty="0">
                          <a:effectLst/>
                        </a:rPr>
                        <a:t> </a:t>
                      </a:r>
                      <a:endParaRPr lang="hu-HU" sz="1100" dirty="0">
                        <a:effectLst/>
                        <a:latin typeface="Calibri"/>
                        <a:ea typeface="Calibri"/>
                        <a:cs typeface="Times New Roman"/>
                      </a:endParaRPr>
                    </a:p>
                  </a:txBody>
                  <a:tcPr marL="0" marR="0" marT="0" marB="0"/>
                </a:tc>
                <a:tc>
                  <a:txBody>
                    <a:bodyPr/>
                    <a:lstStyle/>
                    <a:p>
                      <a:pPr marL="35560" marR="35560" algn="ctr">
                        <a:lnSpc>
                          <a:spcPct val="115000"/>
                        </a:lnSpc>
                        <a:spcAft>
                          <a:spcPts val="0"/>
                        </a:spcAft>
                      </a:pPr>
                      <a:r>
                        <a:rPr lang="hu-HU" sz="2400" dirty="0">
                          <a:effectLst/>
                        </a:rPr>
                        <a:t> </a:t>
                      </a:r>
                      <a:r>
                        <a:rPr lang="hu-HU" sz="2400" b="1" dirty="0">
                          <a:effectLst/>
                        </a:rPr>
                        <a:t>Nemzeti </a:t>
                      </a:r>
                      <a:r>
                        <a:rPr lang="hu-HU" sz="2400" b="1" dirty="0" smtClean="0">
                          <a:effectLst/>
                        </a:rPr>
                        <a:t>összetartozás</a:t>
                      </a:r>
                    </a:p>
                    <a:p>
                      <a:pPr marL="35560" marR="35560" algn="ctr">
                        <a:lnSpc>
                          <a:spcPct val="115000"/>
                        </a:lnSpc>
                        <a:spcAft>
                          <a:spcPts val="0"/>
                        </a:spcAft>
                      </a:pPr>
                      <a:r>
                        <a:rPr lang="hu-HU" sz="2400" b="1" dirty="0" smtClean="0">
                          <a:effectLst/>
                          <a:latin typeface="Calibri"/>
                          <a:ea typeface="Calibri"/>
                          <a:cs typeface="Times New Roman"/>
                        </a:rPr>
                        <a:t>(Kb. -1250 db)</a:t>
                      </a:r>
                      <a:endParaRPr lang="hu-HU" sz="2400" b="1" dirty="0">
                        <a:effectLst/>
                        <a:latin typeface="Calibri"/>
                        <a:ea typeface="Calibri"/>
                        <a:cs typeface="Times New Roman"/>
                      </a:endParaRPr>
                    </a:p>
                  </a:txBody>
                  <a:tcPr marL="0" marR="0" marT="0" marB="0"/>
                </a:tc>
                <a:tc>
                  <a:txBody>
                    <a:bodyPr/>
                    <a:lstStyle/>
                    <a:p>
                      <a:pPr marL="35560" marR="35560">
                        <a:lnSpc>
                          <a:spcPct val="115000"/>
                        </a:lnSpc>
                        <a:spcAft>
                          <a:spcPts val="0"/>
                        </a:spcAft>
                      </a:pPr>
                      <a:r>
                        <a:rPr lang="hu-HU" sz="2400" dirty="0">
                          <a:effectLst/>
                        </a:rPr>
                        <a:t> A kárpát-medencei együttműködés mint a határon túli magyarsággal kapcsolatos nemzetközi tevékenység, az európai integráció és a vallási tevékenység elősegítése, továbbá a Magyarországon élő nemzetiségek, valamint az emberi és állampolgári jogok védelme, </a:t>
                      </a:r>
                      <a:r>
                        <a:rPr lang="hu-HU" sz="2400" b="1" dirty="0">
                          <a:effectLst/>
                        </a:rPr>
                        <a:t>egyéb kulturális tevékenység (zene, tánc, népzene, néptánc), hagyományápolás</a:t>
                      </a:r>
                      <a:endParaRPr lang="hu-HU" sz="2400" b="1" dirty="0">
                        <a:effectLst/>
                        <a:latin typeface="Calibri"/>
                        <a:ea typeface="Calibri"/>
                        <a:cs typeface="Times New Roman"/>
                      </a:endParaRPr>
                    </a:p>
                  </a:txBody>
                  <a:tcPr marL="0" marR="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2110046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Kollégiumi tartalmak változásai </a:t>
            </a:r>
            <a:r>
              <a:rPr lang="hu-HU" dirty="0" smtClean="0"/>
              <a:t>II.</a:t>
            </a:r>
            <a:endParaRPr lang="hu-HU"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val="2391189322"/>
              </p:ext>
            </p:extLst>
          </p:nvPr>
        </p:nvGraphicFramePr>
        <p:xfrm>
          <a:off x="1115617" y="1600200"/>
          <a:ext cx="7272807" cy="4525963"/>
        </p:xfrm>
        <a:graphic>
          <a:graphicData uri="http://schemas.openxmlformats.org/drawingml/2006/table">
            <a:tbl>
              <a:tblPr>
                <a:tableStyleId>{5C22544A-7EE6-4342-B048-85BDC9FD1C3A}</a:tableStyleId>
              </a:tblPr>
              <a:tblGrid>
                <a:gridCol w="2634866">
                  <a:extLst>
                    <a:ext uri="{9D8B030D-6E8A-4147-A177-3AD203B41FA5}">
                      <a16:colId xmlns:a16="http://schemas.microsoft.com/office/drawing/2014/main" val="20000"/>
                    </a:ext>
                  </a:extLst>
                </a:gridCol>
                <a:gridCol w="4637941">
                  <a:extLst>
                    <a:ext uri="{9D8B030D-6E8A-4147-A177-3AD203B41FA5}">
                      <a16:colId xmlns:a16="http://schemas.microsoft.com/office/drawing/2014/main" val="20001"/>
                    </a:ext>
                  </a:extLst>
                </a:gridCol>
              </a:tblGrid>
              <a:tr h="4525963">
                <a:tc>
                  <a:txBody>
                    <a:bodyPr/>
                    <a:lstStyle/>
                    <a:p>
                      <a:pPr marL="35560" marR="35560" algn="ctr">
                        <a:lnSpc>
                          <a:spcPct val="115000"/>
                        </a:lnSpc>
                        <a:spcAft>
                          <a:spcPts val="0"/>
                        </a:spcAft>
                      </a:pPr>
                      <a:r>
                        <a:rPr lang="hu-HU" sz="2400" dirty="0">
                          <a:effectLst/>
                        </a:rPr>
                        <a:t> </a:t>
                      </a:r>
                      <a:r>
                        <a:rPr lang="hu-HU" sz="2400" b="1" dirty="0">
                          <a:effectLst/>
                        </a:rPr>
                        <a:t>Közösségi </a:t>
                      </a:r>
                      <a:r>
                        <a:rPr lang="hu-HU" sz="2400" b="1" dirty="0" smtClean="0">
                          <a:effectLst/>
                        </a:rPr>
                        <a:t>környezet</a:t>
                      </a:r>
                    </a:p>
                    <a:p>
                      <a:pPr marL="35560" marR="35560" algn="ctr">
                        <a:lnSpc>
                          <a:spcPct val="115000"/>
                        </a:lnSpc>
                        <a:spcAft>
                          <a:spcPts val="0"/>
                        </a:spcAft>
                      </a:pPr>
                      <a:r>
                        <a:rPr lang="hu-HU" sz="2400" b="1" dirty="0" smtClean="0">
                          <a:effectLst/>
                          <a:latin typeface="Calibri"/>
                          <a:ea typeface="Calibri"/>
                          <a:cs typeface="Times New Roman"/>
                        </a:rPr>
                        <a:t>(Kb. +1250 db)</a:t>
                      </a:r>
                      <a:endParaRPr lang="hu-HU" sz="2400" b="1" dirty="0">
                        <a:effectLst/>
                        <a:latin typeface="Calibri"/>
                        <a:ea typeface="Calibri"/>
                        <a:cs typeface="Times New Roman"/>
                      </a:endParaRPr>
                    </a:p>
                  </a:txBody>
                  <a:tcPr marL="0" marR="0" marT="0" marB="0"/>
                </a:tc>
                <a:tc>
                  <a:txBody>
                    <a:bodyPr/>
                    <a:lstStyle/>
                    <a:p>
                      <a:pPr marL="35560" marR="35560">
                        <a:lnSpc>
                          <a:spcPct val="115000"/>
                        </a:lnSpc>
                        <a:spcAft>
                          <a:spcPts val="0"/>
                        </a:spcAft>
                      </a:pPr>
                      <a:r>
                        <a:rPr lang="hu-HU" sz="2400" dirty="0">
                          <a:effectLst/>
                        </a:rPr>
                        <a:t> A közművelődés, tudomány és kutatás, audio- és telekommunikáció, informatika, elektronikus hírközlés, szak- és felnőttképzés, ismeretterjesztés, fogyasztóvédelem, a település- és közösségfejlesztés, </a:t>
                      </a:r>
                      <a:r>
                        <a:rPr lang="hu-HU" sz="2400" b="1" dirty="0">
                          <a:effectLst/>
                        </a:rPr>
                        <a:t>kulturális tevékenység területén működő civil szervezetek</a:t>
                      </a:r>
                      <a:r>
                        <a:rPr lang="hu-HU" sz="2400" dirty="0">
                          <a:effectLst/>
                        </a:rPr>
                        <a:t>, társadalmi párbeszéd területén működő civil szervezetek</a:t>
                      </a:r>
                      <a:endParaRPr lang="hu-HU" sz="2400" dirty="0">
                        <a:effectLst/>
                        <a:latin typeface="Calibri"/>
                        <a:ea typeface="Calibri"/>
                        <a:cs typeface="Times New Roman"/>
                      </a:endParaRPr>
                    </a:p>
                  </a:txBody>
                  <a:tcPr marL="0" marR="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33605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F</a:t>
            </a:r>
            <a:r>
              <a:rPr lang="hu-HU" b="1" dirty="0" smtClean="0"/>
              <a:t>ontos információk</a:t>
            </a:r>
            <a:endParaRPr lang="hu-HU" b="1" dirty="0"/>
          </a:p>
        </p:txBody>
      </p:sp>
      <p:sp>
        <p:nvSpPr>
          <p:cNvPr id="3" name="Tartalom helye 2"/>
          <p:cNvSpPr>
            <a:spLocks noGrp="1"/>
          </p:cNvSpPr>
          <p:nvPr>
            <p:ph idx="1"/>
          </p:nvPr>
        </p:nvSpPr>
        <p:spPr/>
        <p:txBody>
          <a:bodyPr>
            <a:normAutofit/>
          </a:bodyPr>
          <a:lstStyle/>
          <a:p>
            <a:r>
              <a:rPr lang="hu-HU" dirty="0" smtClean="0"/>
              <a:t>NEA 2019 pályázatok megjelenése 2019. január 16-án A kiíró már nem az EMET, hanem a Bethlen Gábor Alapkezelő </a:t>
            </a:r>
            <a:r>
              <a:rPr lang="hu-HU" dirty="0" err="1" smtClean="0"/>
              <a:t>Zrt</a:t>
            </a:r>
            <a:r>
              <a:rPr lang="hu-HU" dirty="0" smtClean="0"/>
              <a:t>. (BGA </a:t>
            </a:r>
            <a:r>
              <a:rPr lang="hu-HU" dirty="0" err="1" smtClean="0"/>
              <a:t>Zrt</a:t>
            </a:r>
            <a:r>
              <a:rPr lang="hu-HU" dirty="0" smtClean="0"/>
              <a:t>).</a:t>
            </a:r>
          </a:p>
          <a:p>
            <a:r>
              <a:rPr lang="hu-HU" dirty="0"/>
              <a:t>E</a:t>
            </a:r>
            <a:r>
              <a:rPr lang="hu-HU" dirty="0" smtClean="0"/>
              <a:t>gyszerűsített támogatás és összevont (szakmai + működési) támogatás. Választani kell. (Vagy egyik vagy másik!)</a:t>
            </a:r>
          </a:p>
          <a:p>
            <a:r>
              <a:rPr lang="hu-HU" dirty="0" smtClean="0"/>
              <a:t>Sok információ (pl. „események”) a Civil </a:t>
            </a:r>
            <a:r>
              <a:rPr lang="hu-HU" dirty="0"/>
              <a:t>Információs Portálon </a:t>
            </a:r>
            <a:r>
              <a:rPr lang="hu-HU" dirty="0">
                <a:hlinkClick r:id="rId2"/>
              </a:rPr>
              <a:t>http://civil.info.hu</a:t>
            </a:r>
            <a:r>
              <a:rPr lang="hu-HU" dirty="0" smtClean="0">
                <a:hlinkClick r:id="rId2"/>
              </a:rPr>
              <a:t>/</a:t>
            </a:r>
            <a:endParaRPr lang="hu-HU" dirty="0" smtClean="0"/>
          </a:p>
          <a:p>
            <a:endParaRPr lang="hu-HU" dirty="0"/>
          </a:p>
        </p:txBody>
      </p:sp>
    </p:spTree>
    <p:extLst>
      <p:ext uri="{BB962C8B-B14F-4D97-AF65-F5344CB8AC3E}">
        <p14:creationId xmlns:p14="http://schemas.microsoft.com/office/powerpoint/2010/main" val="1117843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Kollégiumi tartalmak változásai </a:t>
            </a:r>
            <a:r>
              <a:rPr lang="hu-HU" dirty="0" smtClean="0"/>
              <a:t>III</a:t>
            </a:r>
            <a:r>
              <a:rPr lang="hu-HU" dirty="0"/>
              <a:t>.</a:t>
            </a:r>
          </a:p>
        </p:txBody>
      </p:sp>
      <p:graphicFrame>
        <p:nvGraphicFramePr>
          <p:cNvPr id="4" name="Tartalom helye 3"/>
          <p:cNvGraphicFramePr>
            <a:graphicFrameLocks noGrp="1"/>
          </p:cNvGraphicFramePr>
          <p:nvPr>
            <p:ph idx="1"/>
            <p:extLst>
              <p:ext uri="{D42A27DB-BD31-4B8C-83A1-F6EECF244321}">
                <p14:modId xmlns:p14="http://schemas.microsoft.com/office/powerpoint/2010/main" val="4165095509"/>
              </p:ext>
            </p:extLst>
          </p:nvPr>
        </p:nvGraphicFramePr>
        <p:xfrm>
          <a:off x="611560" y="1388760"/>
          <a:ext cx="7992888" cy="5468112"/>
        </p:xfrm>
        <a:graphic>
          <a:graphicData uri="http://schemas.openxmlformats.org/drawingml/2006/table">
            <a:tbl>
              <a:tblPr>
                <a:tableStyleId>{5C22544A-7EE6-4342-B048-85BDC9FD1C3A}</a:tableStyleId>
              </a:tblPr>
              <a:tblGrid>
                <a:gridCol w="3393518">
                  <a:extLst>
                    <a:ext uri="{9D8B030D-6E8A-4147-A177-3AD203B41FA5}">
                      <a16:colId xmlns:a16="http://schemas.microsoft.com/office/drawing/2014/main" val="20000"/>
                    </a:ext>
                  </a:extLst>
                </a:gridCol>
                <a:gridCol w="4599370">
                  <a:extLst>
                    <a:ext uri="{9D8B030D-6E8A-4147-A177-3AD203B41FA5}">
                      <a16:colId xmlns:a16="http://schemas.microsoft.com/office/drawing/2014/main" val="20001"/>
                    </a:ext>
                  </a:extLst>
                </a:gridCol>
              </a:tblGrid>
              <a:tr h="4525963">
                <a:tc>
                  <a:txBody>
                    <a:bodyPr/>
                    <a:lstStyle/>
                    <a:p>
                      <a:pPr marL="35560" marR="35560" algn="ctr">
                        <a:lnSpc>
                          <a:spcPct val="115000"/>
                        </a:lnSpc>
                        <a:spcAft>
                          <a:spcPts val="0"/>
                        </a:spcAft>
                      </a:pPr>
                      <a:r>
                        <a:rPr lang="hu-HU" sz="2400" dirty="0">
                          <a:effectLst/>
                        </a:rPr>
                        <a:t> </a:t>
                      </a:r>
                      <a:r>
                        <a:rPr lang="hu-HU" sz="2400" b="1" dirty="0">
                          <a:effectLst/>
                        </a:rPr>
                        <a:t>Társadalmi felelősség-</a:t>
                      </a:r>
                      <a:br>
                        <a:rPr lang="hu-HU" sz="2400" b="1" dirty="0">
                          <a:effectLst/>
                        </a:rPr>
                      </a:br>
                      <a:r>
                        <a:rPr lang="hu-HU" sz="2400" b="1" dirty="0" smtClean="0">
                          <a:effectLst/>
                        </a:rPr>
                        <a:t>vállalás (</a:t>
                      </a:r>
                      <a:r>
                        <a:rPr lang="hu-HU" sz="2400" b="1" dirty="0" err="1" smtClean="0">
                          <a:effectLst/>
                        </a:rPr>
                        <a:t>UN-ből</a:t>
                      </a:r>
                      <a:r>
                        <a:rPr lang="hu-HU" sz="2400" b="1" dirty="0" smtClean="0">
                          <a:effectLst/>
                        </a:rPr>
                        <a:t> </a:t>
                      </a:r>
                      <a:r>
                        <a:rPr lang="hu-HU" sz="2400" b="1" dirty="0" err="1" smtClean="0">
                          <a:effectLst/>
                        </a:rPr>
                        <a:t>TF-be</a:t>
                      </a:r>
                      <a:r>
                        <a:rPr lang="hu-HU" sz="2400" b="1" dirty="0" smtClean="0">
                          <a:effectLst/>
                        </a:rPr>
                        <a:t> kb. 650 db)</a:t>
                      </a:r>
                      <a:endParaRPr lang="hu-HU" sz="2400" b="1" dirty="0">
                        <a:effectLst/>
                        <a:latin typeface="Calibri"/>
                        <a:ea typeface="Calibri"/>
                        <a:cs typeface="Times New Roman"/>
                      </a:endParaRPr>
                    </a:p>
                  </a:txBody>
                  <a:tcPr marL="0" marR="0" marT="0" marB="0"/>
                </a:tc>
                <a:tc>
                  <a:txBody>
                    <a:bodyPr/>
                    <a:lstStyle/>
                    <a:p>
                      <a:pPr marL="35560" marR="35560">
                        <a:lnSpc>
                          <a:spcPct val="115000"/>
                        </a:lnSpc>
                        <a:spcAft>
                          <a:spcPts val="0"/>
                        </a:spcAft>
                      </a:pPr>
                      <a:r>
                        <a:rPr lang="hu-HU" sz="2400" dirty="0">
                          <a:effectLst/>
                        </a:rPr>
                        <a:t> Nonprofit szervezeteknek, ernyőszervezeteknek nyújtott szolgáltatások, szakmai és érdekképviselet, adományosztás, szociális tevékenység, család- és gyermekjóléti szolgáltatók, időskorúak gondozása, rehabilitációs foglalkoztatás, hátrányos helyzetű rétegek segítése, egyéb nonprofit tevékenységek, </a:t>
                      </a:r>
                      <a:r>
                        <a:rPr lang="hu-HU" sz="2400" b="1" dirty="0">
                          <a:effectLst/>
                        </a:rPr>
                        <a:t>természet- és környezetvédelem </a:t>
                      </a:r>
                      <a:r>
                        <a:rPr lang="hu-HU" sz="2400" dirty="0">
                          <a:effectLst/>
                        </a:rPr>
                        <a:t>területén működő civil szervezetek, polgári védelem</a:t>
                      </a:r>
                      <a:endParaRPr lang="hu-HU" sz="2400" dirty="0">
                        <a:effectLst/>
                        <a:latin typeface="Calibri"/>
                        <a:ea typeface="Calibri"/>
                        <a:cs typeface="Times New Roman"/>
                      </a:endParaRPr>
                    </a:p>
                  </a:txBody>
                  <a:tcPr marL="0" marR="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41940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b="1" dirty="0" smtClean="0"/>
              <a:t>Köszönöm a megtisztelő figyelmüket!</a:t>
            </a:r>
            <a:endParaRPr lang="hu-HU" b="1" dirty="0"/>
          </a:p>
        </p:txBody>
      </p:sp>
      <p:sp>
        <p:nvSpPr>
          <p:cNvPr id="3" name="Alcím 2"/>
          <p:cNvSpPr>
            <a:spLocks noGrp="1"/>
          </p:cNvSpPr>
          <p:nvPr>
            <p:ph type="subTitle" idx="1"/>
          </p:nvPr>
        </p:nvSpPr>
        <p:spPr/>
        <p:txBody>
          <a:bodyPr>
            <a:normAutofit fontScale="92500" lnSpcReduction="20000"/>
          </a:bodyPr>
          <a:lstStyle/>
          <a:p>
            <a:r>
              <a:rPr lang="hu-HU" dirty="0" smtClean="0"/>
              <a:t>dr. Kecskés Péter </a:t>
            </a:r>
          </a:p>
          <a:p>
            <a:r>
              <a:rPr lang="hu-HU" dirty="0"/>
              <a:t>f</a:t>
            </a:r>
            <a:r>
              <a:rPr lang="hu-HU" dirty="0" smtClean="0"/>
              <a:t>őosztályvezető</a:t>
            </a:r>
          </a:p>
          <a:p>
            <a:r>
              <a:rPr lang="hu-HU" dirty="0" smtClean="0"/>
              <a:t>Miniszterelnökség, Civil Kapcsolatok és Társadalmi Konzultáció Főosztálya</a:t>
            </a:r>
            <a:endParaRPr lang="hu-HU" dirty="0"/>
          </a:p>
        </p:txBody>
      </p:sp>
    </p:spTree>
    <p:extLst>
      <p:ext uri="{BB962C8B-B14F-4D97-AF65-F5344CB8AC3E}">
        <p14:creationId xmlns:p14="http://schemas.microsoft.com/office/powerpoint/2010/main" val="2273058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b="1" dirty="0" smtClean="0"/>
              <a:t>A NEA támogatási keretösszeg változása</a:t>
            </a:r>
            <a:endParaRPr lang="hu-HU" b="1"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val="3519804201"/>
              </p:ext>
            </p:extLst>
          </p:nvPr>
        </p:nvGraphicFramePr>
        <p:xfrm>
          <a:off x="683566" y="1844823"/>
          <a:ext cx="8136905" cy="1682496"/>
        </p:xfrm>
        <a:graphic>
          <a:graphicData uri="http://schemas.openxmlformats.org/drawingml/2006/table">
            <a:tbl>
              <a:tblPr firstRow="1" firstCol="1" bandRow="1">
                <a:tableStyleId>{5C22544A-7EE6-4342-B048-85BDC9FD1C3A}</a:tableStyleId>
              </a:tblPr>
              <a:tblGrid>
                <a:gridCol w="1584178">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792088">
                  <a:extLst>
                    <a:ext uri="{9D8B030D-6E8A-4147-A177-3AD203B41FA5}">
                      <a16:colId xmlns:a16="http://schemas.microsoft.com/office/drawing/2014/main" val="20003"/>
                    </a:ext>
                  </a:extLst>
                </a:gridCol>
                <a:gridCol w="864096">
                  <a:extLst>
                    <a:ext uri="{9D8B030D-6E8A-4147-A177-3AD203B41FA5}">
                      <a16:colId xmlns:a16="http://schemas.microsoft.com/office/drawing/2014/main" val="20004"/>
                    </a:ext>
                  </a:extLst>
                </a:gridCol>
                <a:gridCol w="864096">
                  <a:extLst>
                    <a:ext uri="{9D8B030D-6E8A-4147-A177-3AD203B41FA5}">
                      <a16:colId xmlns:a16="http://schemas.microsoft.com/office/drawing/2014/main" val="20005"/>
                    </a:ext>
                  </a:extLst>
                </a:gridCol>
                <a:gridCol w="864096">
                  <a:extLst>
                    <a:ext uri="{9D8B030D-6E8A-4147-A177-3AD203B41FA5}">
                      <a16:colId xmlns:a16="http://schemas.microsoft.com/office/drawing/2014/main" val="20006"/>
                    </a:ext>
                  </a:extLst>
                </a:gridCol>
                <a:gridCol w="720080">
                  <a:extLst>
                    <a:ext uri="{9D8B030D-6E8A-4147-A177-3AD203B41FA5}">
                      <a16:colId xmlns:a16="http://schemas.microsoft.com/office/drawing/2014/main" val="20007"/>
                    </a:ext>
                  </a:extLst>
                </a:gridCol>
                <a:gridCol w="720079">
                  <a:extLst>
                    <a:ext uri="{9D8B030D-6E8A-4147-A177-3AD203B41FA5}">
                      <a16:colId xmlns:a16="http://schemas.microsoft.com/office/drawing/2014/main" val="20008"/>
                    </a:ext>
                  </a:extLst>
                </a:gridCol>
              </a:tblGrid>
              <a:tr h="378716">
                <a:tc>
                  <a:txBody>
                    <a:bodyPr/>
                    <a:lstStyle/>
                    <a:p>
                      <a:pPr algn="ctr">
                        <a:lnSpc>
                          <a:spcPct val="115000"/>
                        </a:lnSpc>
                        <a:spcAft>
                          <a:spcPts val="0"/>
                        </a:spcAft>
                      </a:pPr>
                      <a:r>
                        <a:rPr lang="hu-HU" sz="2400" dirty="0">
                          <a:effectLst/>
                        </a:rPr>
                        <a:t>Év</a:t>
                      </a:r>
                      <a:endParaRPr lang="hu-HU" sz="2400" dirty="0">
                        <a:effectLst/>
                        <a:latin typeface="Times New Roman"/>
                        <a:ea typeface="Calibri"/>
                        <a:cs typeface="Times New Roman"/>
                      </a:endParaRPr>
                    </a:p>
                  </a:txBody>
                  <a:tcPr marL="44450" marR="44450" marT="0" marB="0" anchor="ctr"/>
                </a:tc>
                <a:tc>
                  <a:txBody>
                    <a:bodyPr/>
                    <a:lstStyle/>
                    <a:p>
                      <a:pPr algn="ctr">
                        <a:lnSpc>
                          <a:spcPct val="115000"/>
                        </a:lnSpc>
                        <a:spcAft>
                          <a:spcPts val="0"/>
                        </a:spcAft>
                      </a:pPr>
                      <a:r>
                        <a:rPr lang="hu-HU" sz="2400" dirty="0">
                          <a:effectLst/>
                        </a:rPr>
                        <a:t>2012</a:t>
                      </a:r>
                      <a:endParaRPr lang="hu-HU" sz="2400" dirty="0">
                        <a:effectLst/>
                        <a:latin typeface="Times New Roman"/>
                        <a:ea typeface="Calibri"/>
                        <a:cs typeface="Times New Roman"/>
                      </a:endParaRPr>
                    </a:p>
                  </a:txBody>
                  <a:tcPr marL="44450" marR="44450" marT="0" marB="0" anchor="ctr"/>
                </a:tc>
                <a:tc>
                  <a:txBody>
                    <a:bodyPr/>
                    <a:lstStyle/>
                    <a:p>
                      <a:pPr algn="ctr">
                        <a:lnSpc>
                          <a:spcPct val="115000"/>
                        </a:lnSpc>
                        <a:spcAft>
                          <a:spcPts val="0"/>
                        </a:spcAft>
                      </a:pPr>
                      <a:r>
                        <a:rPr lang="hu-HU" sz="2400" dirty="0">
                          <a:effectLst/>
                        </a:rPr>
                        <a:t>2013</a:t>
                      </a:r>
                      <a:endParaRPr lang="hu-HU" sz="2400" dirty="0">
                        <a:effectLst/>
                        <a:latin typeface="Times New Roman"/>
                        <a:ea typeface="Calibri"/>
                        <a:cs typeface="Times New Roman"/>
                      </a:endParaRPr>
                    </a:p>
                  </a:txBody>
                  <a:tcPr marL="44450" marR="44450" marT="0" marB="0" anchor="ctr"/>
                </a:tc>
                <a:tc>
                  <a:txBody>
                    <a:bodyPr/>
                    <a:lstStyle/>
                    <a:p>
                      <a:pPr algn="ctr">
                        <a:lnSpc>
                          <a:spcPct val="115000"/>
                        </a:lnSpc>
                        <a:spcAft>
                          <a:spcPts val="0"/>
                        </a:spcAft>
                      </a:pPr>
                      <a:r>
                        <a:rPr lang="hu-HU" sz="2400" dirty="0">
                          <a:effectLst/>
                        </a:rPr>
                        <a:t>2014</a:t>
                      </a:r>
                      <a:endParaRPr lang="hu-HU" sz="2400" dirty="0">
                        <a:effectLst/>
                        <a:latin typeface="Times New Roman"/>
                        <a:ea typeface="Calibri"/>
                        <a:cs typeface="Times New Roman"/>
                      </a:endParaRPr>
                    </a:p>
                  </a:txBody>
                  <a:tcPr marL="44450" marR="44450" marT="0" marB="0" anchor="ctr"/>
                </a:tc>
                <a:tc>
                  <a:txBody>
                    <a:bodyPr/>
                    <a:lstStyle/>
                    <a:p>
                      <a:pPr algn="ctr">
                        <a:lnSpc>
                          <a:spcPct val="115000"/>
                        </a:lnSpc>
                        <a:spcAft>
                          <a:spcPts val="0"/>
                        </a:spcAft>
                      </a:pPr>
                      <a:r>
                        <a:rPr lang="hu-HU" sz="2400" dirty="0">
                          <a:effectLst/>
                        </a:rPr>
                        <a:t>2015</a:t>
                      </a:r>
                      <a:endParaRPr lang="hu-HU" sz="2400" dirty="0">
                        <a:effectLst/>
                        <a:latin typeface="Times New Roman"/>
                        <a:ea typeface="Calibri"/>
                        <a:cs typeface="Times New Roman"/>
                      </a:endParaRPr>
                    </a:p>
                  </a:txBody>
                  <a:tcPr marL="44450" marR="44450" marT="0" marB="0" anchor="ctr"/>
                </a:tc>
                <a:tc>
                  <a:txBody>
                    <a:bodyPr/>
                    <a:lstStyle/>
                    <a:p>
                      <a:pPr algn="ctr">
                        <a:lnSpc>
                          <a:spcPct val="115000"/>
                        </a:lnSpc>
                        <a:spcAft>
                          <a:spcPts val="0"/>
                        </a:spcAft>
                      </a:pPr>
                      <a:r>
                        <a:rPr lang="hu-HU" sz="2400" dirty="0">
                          <a:effectLst/>
                        </a:rPr>
                        <a:t>2016</a:t>
                      </a:r>
                      <a:endParaRPr lang="hu-HU" sz="2400" dirty="0">
                        <a:effectLst/>
                        <a:latin typeface="Times New Roman"/>
                        <a:ea typeface="Calibri"/>
                        <a:cs typeface="Times New Roman"/>
                      </a:endParaRPr>
                    </a:p>
                  </a:txBody>
                  <a:tcPr marL="44450" marR="44450" marT="0" marB="0" anchor="ctr"/>
                </a:tc>
                <a:tc>
                  <a:txBody>
                    <a:bodyPr/>
                    <a:lstStyle/>
                    <a:p>
                      <a:pPr algn="ctr">
                        <a:lnSpc>
                          <a:spcPct val="115000"/>
                        </a:lnSpc>
                        <a:spcAft>
                          <a:spcPts val="0"/>
                        </a:spcAft>
                      </a:pPr>
                      <a:r>
                        <a:rPr lang="hu-HU" sz="2400" dirty="0">
                          <a:effectLst/>
                        </a:rPr>
                        <a:t>2017</a:t>
                      </a:r>
                      <a:endParaRPr lang="hu-HU" sz="2400" dirty="0">
                        <a:effectLst/>
                        <a:latin typeface="Times New Roman"/>
                        <a:ea typeface="Calibri"/>
                        <a:cs typeface="Times New Roman"/>
                      </a:endParaRPr>
                    </a:p>
                  </a:txBody>
                  <a:tcPr marL="44450" marR="44450" marT="0" marB="0" anchor="ctr"/>
                </a:tc>
                <a:tc>
                  <a:txBody>
                    <a:bodyPr/>
                    <a:lstStyle/>
                    <a:p>
                      <a:pPr algn="ctr">
                        <a:lnSpc>
                          <a:spcPct val="115000"/>
                        </a:lnSpc>
                        <a:spcAft>
                          <a:spcPts val="0"/>
                        </a:spcAft>
                      </a:pPr>
                      <a:r>
                        <a:rPr lang="hu-HU" sz="2400" dirty="0">
                          <a:effectLst/>
                        </a:rPr>
                        <a:t>2018</a:t>
                      </a:r>
                      <a:endParaRPr lang="hu-HU" sz="2400" dirty="0">
                        <a:effectLst/>
                        <a:latin typeface="Times New Roman"/>
                        <a:ea typeface="Calibri"/>
                        <a:cs typeface="Times New Roman"/>
                      </a:endParaRPr>
                    </a:p>
                  </a:txBody>
                  <a:tcPr marL="44450" marR="44450" marT="0" marB="0"/>
                </a:tc>
                <a:tc>
                  <a:txBody>
                    <a:bodyPr/>
                    <a:lstStyle/>
                    <a:p>
                      <a:pPr algn="ctr">
                        <a:lnSpc>
                          <a:spcPct val="115000"/>
                        </a:lnSpc>
                        <a:spcAft>
                          <a:spcPts val="0"/>
                        </a:spcAft>
                      </a:pPr>
                      <a:r>
                        <a:rPr lang="hu-HU" sz="2400" dirty="0">
                          <a:effectLst/>
                        </a:rPr>
                        <a:t>2019</a:t>
                      </a:r>
                      <a:endParaRPr lang="hu-HU" sz="2400" dirty="0">
                        <a:effectLst/>
                        <a:latin typeface="Times New Roman"/>
                        <a:ea typeface="Calibri"/>
                        <a:cs typeface="Times New Roman"/>
                      </a:endParaRPr>
                    </a:p>
                  </a:txBody>
                  <a:tcPr marL="44450" marR="44450" marT="0" marB="0"/>
                </a:tc>
                <a:extLst>
                  <a:ext uri="{0D108BD9-81ED-4DB2-BD59-A6C34878D82A}">
                    <a16:rowId xmlns:a16="http://schemas.microsoft.com/office/drawing/2014/main" val="10000"/>
                  </a:ext>
                </a:extLst>
              </a:tr>
              <a:tr h="1169453">
                <a:tc>
                  <a:txBody>
                    <a:bodyPr/>
                    <a:lstStyle/>
                    <a:p>
                      <a:pPr algn="just">
                        <a:lnSpc>
                          <a:spcPct val="115000"/>
                        </a:lnSpc>
                        <a:spcAft>
                          <a:spcPts val="0"/>
                        </a:spcAft>
                      </a:pPr>
                      <a:r>
                        <a:rPr lang="hu-HU" sz="2400" dirty="0">
                          <a:effectLst/>
                        </a:rPr>
                        <a:t>NEA teljes keretösszeg (milliárd Ft)</a:t>
                      </a:r>
                      <a:endParaRPr lang="hu-HU" sz="2400" dirty="0">
                        <a:effectLst/>
                        <a:latin typeface="Times New Roman"/>
                        <a:ea typeface="Calibri"/>
                        <a:cs typeface="Times New Roman"/>
                      </a:endParaRPr>
                    </a:p>
                  </a:txBody>
                  <a:tcPr marL="44450" marR="44450" marT="0" marB="0" anchor="ctr"/>
                </a:tc>
                <a:tc>
                  <a:txBody>
                    <a:bodyPr/>
                    <a:lstStyle/>
                    <a:p>
                      <a:pPr algn="just">
                        <a:lnSpc>
                          <a:spcPct val="115000"/>
                        </a:lnSpc>
                        <a:spcAft>
                          <a:spcPts val="0"/>
                        </a:spcAft>
                      </a:pPr>
                      <a:r>
                        <a:rPr lang="hu-HU" sz="2400" b="1" dirty="0">
                          <a:effectLst/>
                        </a:rPr>
                        <a:t>3,38</a:t>
                      </a:r>
                      <a:endParaRPr lang="hu-HU" sz="2400" b="1" dirty="0">
                        <a:effectLst/>
                        <a:latin typeface="Times New Roman"/>
                        <a:ea typeface="Calibri"/>
                        <a:cs typeface="Times New Roman"/>
                      </a:endParaRPr>
                    </a:p>
                  </a:txBody>
                  <a:tcPr marL="44450" marR="44450" marT="0" marB="0" anchor="ctr"/>
                </a:tc>
                <a:tc>
                  <a:txBody>
                    <a:bodyPr/>
                    <a:lstStyle/>
                    <a:p>
                      <a:pPr algn="just">
                        <a:lnSpc>
                          <a:spcPct val="115000"/>
                        </a:lnSpc>
                        <a:spcAft>
                          <a:spcPts val="0"/>
                        </a:spcAft>
                      </a:pPr>
                      <a:r>
                        <a:rPr lang="hu-HU" sz="2400" b="1" dirty="0">
                          <a:effectLst/>
                        </a:rPr>
                        <a:t>3,38</a:t>
                      </a:r>
                      <a:endParaRPr lang="hu-HU" sz="2400" b="1" dirty="0">
                        <a:effectLst/>
                        <a:latin typeface="Times New Roman"/>
                        <a:ea typeface="Calibri"/>
                        <a:cs typeface="Times New Roman"/>
                      </a:endParaRPr>
                    </a:p>
                  </a:txBody>
                  <a:tcPr marL="44450" marR="44450" marT="0" marB="0" anchor="ctr"/>
                </a:tc>
                <a:tc>
                  <a:txBody>
                    <a:bodyPr/>
                    <a:lstStyle/>
                    <a:p>
                      <a:pPr algn="just">
                        <a:lnSpc>
                          <a:spcPct val="115000"/>
                        </a:lnSpc>
                        <a:spcAft>
                          <a:spcPts val="0"/>
                        </a:spcAft>
                      </a:pPr>
                      <a:r>
                        <a:rPr lang="hu-HU" sz="2400" b="1" dirty="0">
                          <a:effectLst/>
                        </a:rPr>
                        <a:t>3,38</a:t>
                      </a:r>
                      <a:endParaRPr lang="hu-HU" sz="2400" b="1" dirty="0">
                        <a:effectLst/>
                        <a:latin typeface="Times New Roman"/>
                        <a:ea typeface="Calibri"/>
                        <a:cs typeface="Times New Roman"/>
                      </a:endParaRPr>
                    </a:p>
                  </a:txBody>
                  <a:tcPr marL="44450" marR="44450" marT="0" marB="0" anchor="ctr"/>
                </a:tc>
                <a:tc>
                  <a:txBody>
                    <a:bodyPr/>
                    <a:lstStyle/>
                    <a:p>
                      <a:pPr algn="just">
                        <a:lnSpc>
                          <a:spcPct val="115000"/>
                        </a:lnSpc>
                        <a:spcAft>
                          <a:spcPts val="0"/>
                        </a:spcAft>
                      </a:pPr>
                      <a:r>
                        <a:rPr lang="hu-HU" sz="2400" b="1" dirty="0" smtClean="0">
                          <a:effectLst/>
                        </a:rPr>
                        <a:t>5,41</a:t>
                      </a:r>
                      <a:endParaRPr lang="hu-HU" sz="2400" b="1" dirty="0">
                        <a:effectLst/>
                        <a:latin typeface="Times New Roman"/>
                        <a:ea typeface="Calibri"/>
                        <a:cs typeface="Times New Roman"/>
                      </a:endParaRPr>
                    </a:p>
                  </a:txBody>
                  <a:tcPr marL="44450" marR="44450" marT="0" marB="0" anchor="ctr"/>
                </a:tc>
                <a:tc>
                  <a:txBody>
                    <a:bodyPr/>
                    <a:lstStyle/>
                    <a:p>
                      <a:pPr algn="just">
                        <a:lnSpc>
                          <a:spcPct val="115000"/>
                        </a:lnSpc>
                        <a:spcAft>
                          <a:spcPts val="0"/>
                        </a:spcAft>
                      </a:pPr>
                      <a:r>
                        <a:rPr lang="hu-HU" sz="2400" b="1" dirty="0" smtClean="0">
                          <a:effectLst/>
                        </a:rPr>
                        <a:t>4,9</a:t>
                      </a:r>
                      <a:endParaRPr lang="hu-HU" sz="2400" b="1" dirty="0">
                        <a:effectLst/>
                        <a:latin typeface="Times New Roman"/>
                        <a:ea typeface="Calibri"/>
                        <a:cs typeface="Times New Roman"/>
                      </a:endParaRPr>
                    </a:p>
                  </a:txBody>
                  <a:tcPr marL="44450" marR="44450" marT="0" marB="0" anchor="ctr"/>
                </a:tc>
                <a:tc>
                  <a:txBody>
                    <a:bodyPr/>
                    <a:lstStyle/>
                    <a:p>
                      <a:pPr algn="just">
                        <a:lnSpc>
                          <a:spcPct val="115000"/>
                        </a:lnSpc>
                        <a:spcAft>
                          <a:spcPts val="0"/>
                        </a:spcAft>
                      </a:pPr>
                      <a:r>
                        <a:rPr lang="hu-HU" sz="2400" b="1" dirty="0" smtClean="0">
                          <a:effectLst/>
                        </a:rPr>
                        <a:t>5,3</a:t>
                      </a:r>
                      <a:endParaRPr lang="hu-HU" sz="2400" b="1" dirty="0">
                        <a:effectLst/>
                        <a:latin typeface="Times New Roman"/>
                        <a:ea typeface="Calibri"/>
                        <a:cs typeface="Times New Roman"/>
                      </a:endParaRPr>
                    </a:p>
                  </a:txBody>
                  <a:tcPr marL="44450" marR="44450" marT="0" marB="0" anchor="ctr"/>
                </a:tc>
                <a:tc>
                  <a:txBody>
                    <a:bodyPr/>
                    <a:lstStyle/>
                    <a:p>
                      <a:pPr algn="just">
                        <a:lnSpc>
                          <a:spcPct val="115000"/>
                        </a:lnSpc>
                        <a:spcAft>
                          <a:spcPts val="0"/>
                        </a:spcAft>
                      </a:pPr>
                      <a:r>
                        <a:rPr lang="hu-HU" sz="2400" b="1" dirty="0" smtClean="0">
                          <a:effectLst/>
                        </a:rPr>
                        <a:t>5,3</a:t>
                      </a:r>
                      <a:endParaRPr lang="hu-HU" sz="2400" b="1" dirty="0">
                        <a:effectLst/>
                        <a:latin typeface="Times New Roman"/>
                        <a:ea typeface="Calibri"/>
                        <a:cs typeface="Times New Roman"/>
                      </a:endParaRPr>
                    </a:p>
                  </a:txBody>
                  <a:tcPr marL="44450" marR="44450" marT="0" marB="0" anchor="ctr"/>
                </a:tc>
                <a:tc>
                  <a:txBody>
                    <a:bodyPr/>
                    <a:lstStyle/>
                    <a:p>
                      <a:pPr algn="just">
                        <a:lnSpc>
                          <a:spcPct val="115000"/>
                        </a:lnSpc>
                        <a:spcAft>
                          <a:spcPts val="0"/>
                        </a:spcAft>
                      </a:pPr>
                      <a:r>
                        <a:rPr lang="hu-HU" sz="2400" b="1" dirty="0" smtClean="0">
                          <a:effectLst/>
                        </a:rPr>
                        <a:t>5,9</a:t>
                      </a:r>
                      <a:endParaRPr lang="hu-HU" sz="2400" b="1" dirty="0">
                        <a:effectLst/>
                        <a:latin typeface="Times New Roman"/>
                        <a:ea typeface="Calibri"/>
                        <a:cs typeface="Times New Roman"/>
                      </a:endParaRPr>
                    </a:p>
                  </a:txBody>
                  <a:tcPr marL="44450" marR="44450"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58023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smtClean="0"/>
              <a:t>SZJA 1%, NEA támogatás</a:t>
            </a:r>
            <a:endParaRPr lang="hu-HU" b="1" dirty="0"/>
          </a:p>
        </p:txBody>
      </p:sp>
      <p:sp>
        <p:nvSpPr>
          <p:cNvPr id="3" name="Tartalom helye 2"/>
          <p:cNvSpPr>
            <a:spLocks noGrp="1"/>
          </p:cNvSpPr>
          <p:nvPr>
            <p:ph idx="1"/>
          </p:nvPr>
        </p:nvSpPr>
        <p:spPr/>
        <p:txBody>
          <a:bodyPr>
            <a:normAutofit/>
          </a:bodyPr>
          <a:lstStyle/>
          <a:p>
            <a:r>
              <a:rPr lang="hu-HU" b="1" dirty="0" smtClean="0"/>
              <a:t>2015 </a:t>
            </a:r>
            <a:r>
              <a:rPr lang="hu-HU" b="1" dirty="0"/>
              <a:t>óta a NEA előirányzat összege az SZJA 1% felajánlások összegének függvénye. A NEA forrása megegyezik az adott költségvetési évet megelőző második évben a civil kedvezményezetteknek felajánlható, és számukra ténylegesen kiutalt összeg különbségével. </a:t>
            </a:r>
          </a:p>
          <a:p>
            <a:endParaRPr lang="hu-HU" dirty="0"/>
          </a:p>
        </p:txBody>
      </p:sp>
    </p:spTree>
    <p:extLst>
      <p:ext uri="{BB962C8B-B14F-4D97-AF65-F5344CB8AC3E}">
        <p14:creationId xmlns:p14="http://schemas.microsoft.com/office/powerpoint/2010/main" val="2876856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A jogszabályi változások célja</a:t>
            </a:r>
            <a:endParaRPr lang="hu-HU" dirty="0"/>
          </a:p>
        </p:txBody>
      </p:sp>
      <p:sp>
        <p:nvSpPr>
          <p:cNvPr id="3" name="Tartalom helye 2"/>
          <p:cNvSpPr>
            <a:spLocks noGrp="1"/>
          </p:cNvSpPr>
          <p:nvPr>
            <p:ph idx="1"/>
          </p:nvPr>
        </p:nvSpPr>
        <p:spPr/>
        <p:txBody>
          <a:bodyPr/>
          <a:lstStyle/>
          <a:p>
            <a:r>
              <a:rPr lang="hu-HU" dirty="0" smtClean="0"/>
              <a:t>A civil szervezetek </a:t>
            </a:r>
            <a:r>
              <a:rPr lang="hu-HU" dirty="0"/>
              <a:t>adminisztratív </a:t>
            </a:r>
            <a:r>
              <a:rPr lang="hu-HU" dirty="0" smtClean="0"/>
              <a:t>terheinek csökkentése </a:t>
            </a:r>
          </a:p>
          <a:p>
            <a:r>
              <a:rPr lang="hu-HU" dirty="0" smtClean="0"/>
              <a:t>A támogatási eljárás átfutásának rövidítése</a:t>
            </a:r>
          </a:p>
          <a:p>
            <a:r>
              <a:rPr lang="hu-HU" dirty="0" smtClean="0"/>
              <a:t>Célzott támogatás biztosítása a kis és közepes civil szervezetek számára</a:t>
            </a:r>
            <a:endParaRPr lang="hu-HU" dirty="0"/>
          </a:p>
        </p:txBody>
      </p:sp>
    </p:spTree>
    <p:extLst>
      <p:ext uri="{BB962C8B-B14F-4D97-AF65-F5344CB8AC3E}">
        <p14:creationId xmlns:p14="http://schemas.microsoft.com/office/powerpoint/2010/main" val="2271439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a:t>J</a:t>
            </a:r>
            <a:r>
              <a:rPr lang="hu-HU" b="1" dirty="0" smtClean="0"/>
              <a:t>ogszabály módosítások</a:t>
            </a:r>
            <a:endParaRPr lang="hu-HU" b="1" dirty="0"/>
          </a:p>
        </p:txBody>
      </p:sp>
      <p:sp>
        <p:nvSpPr>
          <p:cNvPr id="3" name="Tartalom helye 2"/>
          <p:cNvSpPr>
            <a:spLocks noGrp="1"/>
          </p:cNvSpPr>
          <p:nvPr>
            <p:ph idx="1"/>
          </p:nvPr>
        </p:nvSpPr>
        <p:spPr/>
        <p:txBody>
          <a:bodyPr/>
          <a:lstStyle/>
          <a:p>
            <a:r>
              <a:rPr lang="hu-HU" b="1" dirty="0" smtClean="0"/>
              <a:t>2018. évi XCIII. tv. </a:t>
            </a:r>
            <a:r>
              <a:rPr lang="hu-HU" dirty="0" smtClean="0"/>
              <a:t>A Civil tv módosításáról</a:t>
            </a:r>
          </a:p>
          <a:p>
            <a:r>
              <a:rPr lang="hu-HU" b="1" dirty="0" smtClean="0"/>
              <a:t>255/2018 (XII.18.) Kormányrendelet </a:t>
            </a:r>
            <a:r>
              <a:rPr lang="hu-HU" dirty="0" err="1" smtClean="0"/>
              <a:t>Nea-val</a:t>
            </a:r>
            <a:r>
              <a:rPr lang="hu-HU" dirty="0" smtClean="0"/>
              <a:t> kapcsolatos…</a:t>
            </a:r>
          </a:p>
          <a:p>
            <a:r>
              <a:rPr lang="hu-HU" b="1" dirty="0" smtClean="0"/>
              <a:t>20/2018 (XII.20.) </a:t>
            </a:r>
            <a:r>
              <a:rPr lang="hu-HU" b="1" dirty="0" err="1" smtClean="0"/>
              <a:t>MvM</a:t>
            </a:r>
            <a:r>
              <a:rPr lang="hu-HU" dirty="0" smtClean="0"/>
              <a:t> </a:t>
            </a:r>
            <a:r>
              <a:rPr lang="hu-HU" b="1" dirty="0" smtClean="0"/>
              <a:t>rendelet</a:t>
            </a:r>
            <a:r>
              <a:rPr lang="hu-HU" dirty="0" smtClean="0"/>
              <a:t> az …5/2012.(II.16.) KIM rendelet (NEA r.) módosításáról</a:t>
            </a:r>
          </a:p>
          <a:p>
            <a:r>
              <a:rPr lang="hu-HU" b="1" dirty="0" smtClean="0"/>
              <a:t>1001/2019. (I.9.) Kormányhatározat </a:t>
            </a:r>
            <a:r>
              <a:rPr lang="hu-HU" dirty="0" smtClean="0"/>
              <a:t>a NEA alapkezelőjének változása miatt…</a:t>
            </a:r>
            <a:endParaRPr lang="hu-HU" dirty="0"/>
          </a:p>
        </p:txBody>
      </p:sp>
    </p:spTree>
    <p:extLst>
      <p:ext uri="{BB962C8B-B14F-4D97-AF65-F5344CB8AC3E}">
        <p14:creationId xmlns:p14="http://schemas.microsoft.com/office/powerpoint/2010/main" val="772338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Civil törvény 1.</a:t>
            </a:r>
            <a:endParaRPr lang="hu-HU" dirty="0"/>
          </a:p>
        </p:txBody>
      </p:sp>
      <p:sp>
        <p:nvSpPr>
          <p:cNvPr id="3" name="Tartalom helye 2"/>
          <p:cNvSpPr>
            <a:spLocks noGrp="1"/>
          </p:cNvSpPr>
          <p:nvPr>
            <p:ph idx="1"/>
          </p:nvPr>
        </p:nvSpPr>
        <p:spPr/>
        <p:txBody>
          <a:bodyPr>
            <a:normAutofit fontScale="85000" lnSpcReduction="20000"/>
          </a:bodyPr>
          <a:lstStyle/>
          <a:p>
            <a:r>
              <a:rPr lang="hu-HU" i="1" dirty="0" smtClean="0"/>
              <a:t>„</a:t>
            </a:r>
            <a:r>
              <a:rPr lang="hu-HU" dirty="0" smtClean="0"/>
              <a:t>civil </a:t>
            </a:r>
            <a:r>
              <a:rPr lang="hu-HU" dirty="0"/>
              <a:t>szervezetek által gyűjtött és a számviteli beszámolóban feltüntetett adományok értéke után járó </a:t>
            </a:r>
            <a:r>
              <a:rPr lang="hu-HU" b="1" u="sng" dirty="0"/>
              <a:t>tíz százalékos normatív kiegészítés</a:t>
            </a:r>
            <a:r>
              <a:rPr lang="hu-HU" dirty="0"/>
              <a:t>, amelyet a civil szervezet működési költségeinek fedezésére fordít</a:t>
            </a:r>
            <a:r>
              <a:rPr lang="hu-HU" dirty="0" smtClean="0"/>
              <a:t>;”</a:t>
            </a:r>
          </a:p>
          <a:p>
            <a:r>
              <a:rPr lang="hu-HU" dirty="0" smtClean="0"/>
              <a:t>„</a:t>
            </a:r>
            <a:r>
              <a:rPr lang="hu-HU" b="1" u="sng" dirty="0" smtClean="0"/>
              <a:t>határon </a:t>
            </a:r>
            <a:r>
              <a:rPr lang="hu-HU" b="1" u="sng" dirty="0"/>
              <a:t>túli civil szervezet</a:t>
            </a:r>
            <a:r>
              <a:rPr lang="hu-HU" dirty="0"/>
              <a:t>: a határon túli magyarságnak a szülőföldjén való - egyéni és közösségi - boldogulása, anyagi és szellemi gyarapodása, nyelvének és kultúrájának megőrzése és továbbfejlesztése, az anyaországgal való és egymás közötti sokoldalú kapcsolatának fenntartása és erősítése érdekében tevékenykedő, más állam területén, annak jogszabályai alapján működő civil szervezet;”</a:t>
            </a:r>
          </a:p>
          <a:p>
            <a:endParaRPr lang="hu-HU" dirty="0"/>
          </a:p>
          <a:p>
            <a:endParaRPr lang="hu-HU" dirty="0"/>
          </a:p>
          <a:p>
            <a:endParaRPr lang="hu-HU" dirty="0"/>
          </a:p>
          <a:p>
            <a:endParaRPr lang="hu-HU" dirty="0"/>
          </a:p>
        </p:txBody>
      </p:sp>
    </p:spTree>
    <p:extLst>
      <p:ext uri="{BB962C8B-B14F-4D97-AF65-F5344CB8AC3E}">
        <p14:creationId xmlns:p14="http://schemas.microsoft.com/office/powerpoint/2010/main" val="2167640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Civil törvény 2.</a:t>
            </a:r>
            <a:endParaRPr lang="hu-HU" dirty="0"/>
          </a:p>
        </p:txBody>
      </p:sp>
      <p:sp>
        <p:nvSpPr>
          <p:cNvPr id="3" name="Tartalom helye 2"/>
          <p:cNvSpPr>
            <a:spLocks noGrp="1"/>
          </p:cNvSpPr>
          <p:nvPr>
            <p:ph idx="1"/>
          </p:nvPr>
        </p:nvSpPr>
        <p:spPr/>
        <p:txBody>
          <a:bodyPr>
            <a:normAutofit fontScale="85000" lnSpcReduction="10000"/>
          </a:bodyPr>
          <a:lstStyle/>
          <a:p>
            <a:r>
              <a:rPr lang="hu-HU" dirty="0" smtClean="0"/>
              <a:t>„</a:t>
            </a:r>
            <a:r>
              <a:rPr lang="hu-HU" b="1" u="sng" dirty="0" smtClean="0"/>
              <a:t>civil </a:t>
            </a:r>
            <a:r>
              <a:rPr lang="hu-HU" b="1" u="sng" dirty="0"/>
              <a:t>szervezetek egyszerűsített támogatása</a:t>
            </a:r>
            <a:r>
              <a:rPr lang="hu-HU" dirty="0"/>
              <a:t>: a helyi vagy területi hatókörű civil szervezetek számára az 56. § (1) bekezdés </a:t>
            </a:r>
            <a:r>
              <a:rPr lang="hu-HU" i="1" dirty="0"/>
              <a:t>h) </a:t>
            </a:r>
            <a:r>
              <a:rPr lang="hu-HU" dirty="0"/>
              <a:t>pontja alapján egyszerűsített formában, jogosultsági alapon nyújtott támogatás a </a:t>
            </a:r>
            <a:r>
              <a:rPr lang="hu-HU" b="1" dirty="0"/>
              <a:t>helyi közösség érdekében végzett tevékenységük támogatására</a:t>
            </a:r>
            <a:r>
              <a:rPr lang="hu-HU" dirty="0" smtClean="0"/>
              <a:t>;”</a:t>
            </a:r>
          </a:p>
          <a:p>
            <a:r>
              <a:rPr lang="hu-HU" i="1" dirty="0" smtClean="0"/>
              <a:t>„</a:t>
            </a:r>
            <a:r>
              <a:rPr lang="hu-HU" dirty="0" smtClean="0"/>
              <a:t>helyi </a:t>
            </a:r>
            <a:r>
              <a:rPr lang="hu-HU" dirty="0"/>
              <a:t>vagy területi hatókörű civil szervezetek egyszerűsített támogatása, amelyet a civil szervezet </a:t>
            </a:r>
            <a:r>
              <a:rPr lang="hu-HU" b="1" dirty="0"/>
              <a:t>alapcél szerinti közösségteremtő, a hatókörébe tartozó közösség érdekében végzett tevékenységéhez </a:t>
            </a:r>
            <a:r>
              <a:rPr lang="hu-HU" dirty="0"/>
              <a:t>kapcsolódó költségeinek fedezésére fordít;”</a:t>
            </a:r>
          </a:p>
          <a:p>
            <a:endParaRPr lang="hu-HU" dirty="0"/>
          </a:p>
          <a:p>
            <a:endParaRPr lang="hu-HU" dirty="0"/>
          </a:p>
          <a:p>
            <a:endParaRPr lang="hu-HU" dirty="0"/>
          </a:p>
          <a:p>
            <a:endParaRPr lang="hu-HU" dirty="0"/>
          </a:p>
        </p:txBody>
      </p:sp>
    </p:spTree>
    <p:extLst>
      <p:ext uri="{BB962C8B-B14F-4D97-AF65-F5344CB8AC3E}">
        <p14:creationId xmlns:p14="http://schemas.microsoft.com/office/powerpoint/2010/main" val="800755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Civil törvény 3.</a:t>
            </a:r>
            <a:endParaRPr lang="hu-HU" dirty="0"/>
          </a:p>
        </p:txBody>
      </p:sp>
      <p:sp>
        <p:nvSpPr>
          <p:cNvPr id="3" name="Tartalom helye 2"/>
          <p:cNvSpPr>
            <a:spLocks noGrp="1"/>
          </p:cNvSpPr>
          <p:nvPr>
            <p:ph idx="1"/>
          </p:nvPr>
        </p:nvSpPr>
        <p:spPr/>
        <p:txBody>
          <a:bodyPr>
            <a:normAutofit/>
          </a:bodyPr>
          <a:lstStyle/>
          <a:p>
            <a:pPr marL="0" indent="0">
              <a:buNone/>
            </a:pPr>
            <a:r>
              <a:rPr lang="hu-HU" dirty="0"/>
              <a:t>„(2) Az Alap rendelkezésére álló tárgyévi támogatási forrás</a:t>
            </a:r>
          </a:p>
          <a:p>
            <a:pPr marL="0" indent="0">
              <a:buNone/>
            </a:pPr>
            <a:r>
              <a:rPr lang="hu-HU" i="1" dirty="0"/>
              <a:t>a) </a:t>
            </a:r>
            <a:r>
              <a:rPr lang="hu-HU" dirty="0"/>
              <a:t>nyolcvanöt százalékára egységes elvek alapján meghatározott támogatási döntések útján az (1) bekezdés </a:t>
            </a:r>
            <a:r>
              <a:rPr lang="hu-HU" i="1" dirty="0"/>
              <a:t>a)</a:t>
            </a:r>
            <a:r>
              <a:rPr lang="hu-HU" i="1" dirty="0" err="1"/>
              <a:t>-j</a:t>
            </a:r>
            <a:r>
              <a:rPr lang="hu-HU" i="1" dirty="0"/>
              <a:t>) </a:t>
            </a:r>
            <a:r>
              <a:rPr lang="hu-HU" dirty="0"/>
              <a:t>pontja szerinti,</a:t>
            </a:r>
          </a:p>
          <a:p>
            <a:pPr marL="0" indent="0">
              <a:buNone/>
            </a:pPr>
            <a:r>
              <a:rPr lang="hu-HU" i="1" dirty="0"/>
              <a:t>b) </a:t>
            </a:r>
            <a:r>
              <a:rPr lang="hu-HU" dirty="0"/>
              <a:t>tizenöt százalékára pedig a miniszter által jóváhagyott egyedi támogatási kérelmek alapján az (1) bekezdés </a:t>
            </a:r>
            <a:r>
              <a:rPr lang="hu-HU" i="1" dirty="0"/>
              <a:t>b)</a:t>
            </a:r>
            <a:r>
              <a:rPr lang="hu-HU" i="1" dirty="0" err="1"/>
              <a:t>-g</a:t>
            </a:r>
            <a:r>
              <a:rPr lang="hu-HU" i="1" dirty="0"/>
              <a:t>) </a:t>
            </a:r>
            <a:r>
              <a:rPr lang="hu-HU" dirty="0"/>
              <a:t>és </a:t>
            </a:r>
            <a:r>
              <a:rPr lang="hu-HU" i="1" dirty="0"/>
              <a:t>i)</a:t>
            </a:r>
            <a:r>
              <a:rPr lang="hu-HU" i="1" dirty="0" err="1"/>
              <a:t>-j</a:t>
            </a:r>
            <a:r>
              <a:rPr lang="hu-HU" i="1" dirty="0"/>
              <a:t>) </a:t>
            </a:r>
            <a:r>
              <a:rPr lang="hu-HU" dirty="0"/>
              <a:t>pontjai </a:t>
            </a:r>
            <a:r>
              <a:rPr lang="hu-HU" dirty="0" smtClean="0"/>
              <a:t>szerinti”</a:t>
            </a:r>
            <a:endParaRPr lang="hu-HU" dirty="0"/>
          </a:p>
          <a:p>
            <a:endParaRPr lang="hu-HU" dirty="0"/>
          </a:p>
          <a:p>
            <a:endParaRPr lang="hu-HU" dirty="0"/>
          </a:p>
        </p:txBody>
      </p:sp>
    </p:spTree>
    <p:extLst>
      <p:ext uri="{BB962C8B-B14F-4D97-AF65-F5344CB8AC3E}">
        <p14:creationId xmlns:p14="http://schemas.microsoft.com/office/powerpoint/2010/main" val="2705685737"/>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19890</TotalTime>
  <Words>1072</Words>
  <Application>Microsoft Office PowerPoint</Application>
  <PresentationFormat>Diavetítés a képernyőre (4:3 oldalarány)</PresentationFormat>
  <Paragraphs>98</Paragraphs>
  <Slides>21</Slides>
  <Notes>0</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21</vt:i4>
      </vt:variant>
    </vt:vector>
  </HeadingPairs>
  <TitlesOfParts>
    <vt:vector size="26" baseType="lpstr">
      <vt:lpstr>Arial</vt:lpstr>
      <vt:lpstr>Calibri</vt:lpstr>
      <vt:lpstr>Garamond</vt:lpstr>
      <vt:lpstr>Times New Roman</vt:lpstr>
      <vt:lpstr>Office-téma</vt:lpstr>
      <vt:lpstr> A civil területet érintő jogszabályi változások</vt:lpstr>
      <vt:lpstr>Fontos információk</vt:lpstr>
      <vt:lpstr>A NEA támogatási keretösszeg változása</vt:lpstr>
      <vt:lpstr>SZJA 1%, NEA támogatás</vt:lpstr>
      <vt:lpstr>A jogszabályi változások célja</vt:lpstr>
      <vt:lpstr>Jogszabály módosítások</vt:lpstr>
      <vt:lpstr>Civil törvény 1.</vt:lpstr>
      <vt:lpstr>Civil törvény 2.</vt:lpstr>
      <vt:lpstr>Civil törvény 3.</vt:lpstr>
      <vt:lpstr>Egyszerűsített támogatás</vt:lpstr>
      <vt:lpstr>Egyszerűsített támogatás jogosultsági feltételei </vt:lpstr>
      <vt:lpstr>Egyszerűsített támogatás jogosultsági feltételei III. (NEA r. 14/B.§)</vt:lpstr>
      <vt:lpstr>Ki nem nyújthat be egyszerűsített támogatásra igényt?</vt:lpstr>
      <vt:lpstr>Az egyszerűsített támogatás összege és biztosításának módja</vt:lpstr>
      <vt:lpstr>Az egyszerűsített támogatás felhasználása</vt:lpstr>
      <vt:lpstr>A támogatási igény benyújtása</vt:lpstr>
      <vt:lpstr>Összevont támogatás</vt:lpstr>
      <vt:lpstr>Kollégiumi tartalmak változásai I.</vt:lpstr>
      <vt:lpstr>Kollégiumi tartalmak változásai II.</vt:lpstr>
      <vt:lpstr>Kollégiumi tartalmak változásai III.</vt:lpstr>
      <vt:lpstr>Köszönöm a megtisztelő figyelmüket!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szociális  igazgatás eljárási szabályainak a Ket. módosított rendelkezéseihez való viszonya</dc:title>
  <dc:creator>agota</dc:creator>
  <cp:lastModifiedBy>Windows-felhasználó</cp:lastModifiedBy>
  <cp:revision>587</cp:revision>
  <cp:lastPrinted>2018-10-03T15:06:14Z</cp:lastPrinted>
  <dcterms:created xsi:type="dcterms:W3CDTF">2009-11-14T23:18:45Z</dcterms:created>
  <dcterms:modified xsi:type="dcterms:W3CDTF">2019-02-14T08:37:21Z</dcterms:modified>
</cp:coreProperties>
</file>